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76" r:id="rId3"/>
    <p:sldId id="259" r:id="rId4"/>
    <p:sldId id="273" r:id="rId5"/>
    <p:sldId id="275" r:id="rId6"/>
    <p:sldId id="257" r:id="rId7"/>
    <p:sldId id="277" r:id="rId8"/>
    <p:sldId id="279" r:id="rId9"/>
    <p:sldId id="267" r:id="rId10"/>
    <p:sldId id="278" r:id="rId11"/>
    <p:sldId id="268" r:id="rId12"/>
    <p:sldId id="272" r:id="rId13"/>
    <p:sldId id="270" r:id="rId14"/>
    <p:sldId id="264" r:id="rId15"/>
    <p:sldId id="274" r:id="rId16"/>
    <p:sldId id="265" r:id="rId1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9"/>
    </p:embeddedFont>
    <p:embeddedFont>
      <p:font typeface="KoPub돋움체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4"/>
    <a:srgbClr val="E3213D"/>
    <a:srgbClr val="A82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6B8798-FD5F-4B4B-96DE-74A8E004E839}">
  <a:tblStyle styleId="{2C6B8798-FD5F-4B4B-96DE-74A8E004E8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AC195B-0380-411D-92A9-BD154987C45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86-4154-809F-11B7B773AB7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86-4154-809F-11B7B773AB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걷는 습관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A-462C-8122-E30233743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Medium" panose="02020603020101020101" pitchFamily="18" charset="-127"/>
          <a:ea typeface="KoPub돋움체 Medium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거북목증후군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Sheet1!$A$3:$A$7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606</c:v>
                </c:pt>
                <c:pt idx="1">
                  <c:v>726</c:v>
                </c:pt>
                <c:pt idx="2">
                  <c:v>846</c:v>
                </c:pt>
                <c:pt idx="3">
                  <c:v>1004</c:v>
                </c:pt>
                <c:pt idx="4">
                  <c:v>1134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F6-41A7-AEC9-B7DEA2DB03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0216312"/>
        <c:axId val="580217912"/>
      </c:lineChart>
      <c:lineChart>
        <c:grouping val="standard"/>
        <c:varyColors val="0"/>
        <c:ser>
          <c:idx val="1"/>
          <c:order val="1"/>
          <c:tx>
            <c:strRef>
              <c:f>Sheet1!$C$2</c:f>
              <c:strCache>
                <c:ptCount val="1"/>
                <c:pt idx="0">
                  <c:v>스마트폰 보급률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Sheet1!$A$3:$A$7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Sheet1!$C$3:$C$7</c:f>
              <c:numCache>
                <c:formatCode>General</c:formatCode>
                <c:ptCount val="5"/>
                <c:pt idx="0">
                  <c:v>27</c:v>
                </c:pt>
                <c:pt idx="1">
                  <c:v>57.5</c:v>
                </c:pt>
                <c:pt idx="2">
                  <c:v>68.8</c:v>
                </c:pt>
                <c:pt idx="3">
                  <c:v>77</c:v>
                </c:pt>
                <c:pt idx="4">
                  <c:v>78.8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F6-41A7-AEC9-B7DEA2DB0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523728"/>
        <c:axId val="436459184"/>
      </c:lineChart>
      <c:catAx>
        <c:axId val="580216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580217912"/>
        <c:crosses val="autoZero"/>
        <c:auto val="1"/>
        <c:lblAlgn val="ctr"/>
        <c:lblOffset val="100"/>
        <c:noMultiLvlLbl val="0"/>
      </c:catAx>
      <c:valAx>
        <c:axId val="580217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580216312"/>
        <c:crosses val="autoZero"/>
        <c:crossBetween val="between"/>
      </c:valAx>
      <c:valAx>
        <c:axId val="436459184"/>
        <c:scaling>
          <c:orientation val="minMax"/>
          <c:max val="120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575523728"/>
        <c:crosses val="max"/>
        <c:crossBetween val="between"/>
      </c:valAx>
      <c:catAx>
        <c:axId val="575523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64591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Medium" panose="02020603020101020101" pitchFamily="18" charset="-127"/>
          <a:ea typeface="KoPub돋움체 Medium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016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310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029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9fdc85f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9fdc85f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10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021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30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23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9095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927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98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54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" descr="sk c&amp;cì ëí ì´ë¯¸ì§ ê²ìê²°ê³¼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9876" y="-346969"/>
            <a:ext cx="1713952" cy="17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0" y="6567054"/>
            <a:ext cx="12192000" cy="290945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" descr="sk c&amp;cì ëí ì´ë¯¸ì§ ê²ìê²°ê³¼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9876" y="-346969"/>
            <a:ext cx="1713952" cy="17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0" y="6567054"/>
            <a:ext cx="12192000" cy="290945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6567054"/>
            <a:ext cx="12192000" cy="290945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" name="Google Shape;34;p4" descr="sk c&amp;cì ëí ì´ë¯¸ì§ ê²ìê²°ê³¼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9876" y="-346969"/>
            <a:ext cx="1713952" cy="171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hyperlink" Target="https://www.google.co.kr/url?sa=i&amp;rct=j&amp;q=&amp;esrc=s&amp;source=images&amp;cd=&amp;cad=rja&amp;uact=8&amp;ved=2ahUKEwiGp4PqjK7iAhVD6LwKHbOcByoQjRx6BAgBEAU&amp;url=https://www.vexels.com/svg-png/pie-chart/&amp;psig=AOvVaw1mP97WtkNGWpsE32LyGiAp&amp;ust=1558578849251878" TargetMode="External"/><Relationship Id="rId10" Type="http://schemas.openxmlformats.org/officeDocument/2006/relationships/hyperlink" Target="https://www.google.co.kr/url?sa=i&amp;rct=j&amp;q=&amp;esrc=s&amp;source=images&amp;cd=&amp;cad=rja&amp;uact=8&amp;ved=2ahUKEwi3x5qch67iAhWLfbwKHXB1AWIQjRx6BAgBEAU&amp;url=https://iconscout.com/search?asset%3Dicon%26price%26product_type%3Ditem%26query%3Drecord%26sort%3Dpopular&amp;psig=AOvVaw2LQtD5Ce4VI2Y8ddSD3l4P&amp;ust=1558577343687429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3.jp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1023731" y="1145931"/>
            <a:ext cx="1010562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en-US" sz="3600" dirty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2조 </a:t>
            </a:r>
            <a:r>
              <a:rPr lang="en-US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신사업</a:t>
            </a:r>
            <a:r>
              <a:rPr 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 </a:t>
            </a:r>
            <a:r>
              <a:rPr lang="en-US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제안</a:t>
            </a:r>
            <a:r>
              <a:rPr 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 </a:t>
            </a:r>
            <a:r>
              <a:rPr lang="en-US" sz="3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v2.0</a:t>
            </a:r>
            <a:r>
              <a:rPr 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/>
            </a:r>
            <a:br>
              <a:rPr 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</a:br>
            <a:r>
              <a:rPr lang="en-US" sz="32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AIA Vitality</a:t>
            </a:r>
            <a:r>
              <a:rPr lang="ko-KR" altLang="en-US" sz="32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앱 내 </a:t>
            </a:r>
            <a:r>
              <a:rPr lang="en-US" sz="32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‘</a:t>
            </a:r>
            <a:r>
              <a:rPr lang="ko-KR" altLang="en-US" sz="3200" dirty="0" err="1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워라밸</a:t>
            </a:r>
            <a:r>
              <a:rPr lang="en-US" altLang="ko-KR" sz="32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(Walk Life Balance)’ </a:t>
            </a:r>
            <a:r>
              <a:rPr lang="ko-KR" altLang="en-US" sz="3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서비스</a:t>
            </a:r>
            <a:r>
              <a:rPr lang="en-US" altLang="ko-KR" sz="32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/>
            </a:r>
            <a:br>
              <a:rPr lang="en-US" altLang="ko-KR" sz="32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</a:br>
            <a:r>
              <a:rPr lang="en-US" altLang="ko-KR" sz="28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-</a:t>
            </a:r>
            <a:r>
              <a:rPr lang="ko-KR" altLang="en-US" sz="28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걸음걸이 자세 교정으로 삶의 균형을 되찾자</a:t>
            </a:r>
            <a:r>
              <a:rPr lang="en-US" altLang="ko-KR" sz="2800" dirty="0" smtClean="0">
                <a:solidFill>
                  <a:srgbClr val="F4812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!-</a:t>
            </a:r>
            <a:endParaRPr sz="2800" dirty="0">
              <a:solidFill>
                <a:srgbClr val="F48124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1410879" y="392255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조장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: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안규황</a:t>
            </a:r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조원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: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강은미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권오승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김유리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김수영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김진홍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조우현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,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  <a:sym typeface="Arial"/>
              </a:rPr>
              <a:t>오일환</a:t>
            </a:r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5DB5786-DAA7-4335-8FC4-5800A1155BCF}"/>
              </a:ext>
            </a:extLst>
          </p:cNvPr>
          <p:cNvGrpSpPr/>
          <p:nvPr/>
        </p:nvGrpSpPr>
        <p:grpSpPr>
          <a:xfrm>
            <a:off x="330034" y="1565740"/>
            <a:ext cx="2423105" cy="2698147"/>
            <a:chOff x="663896" y="1196645"/>
            <a:chExt cx="4638088" cy="519463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4502140B-BA6F-4B0F-97C4-D0844B12BF26}"/>
                </a:ext>
              </a:extLst>
            </p:cNvPr>
            <p:cNvGrpSpPr/>
            <p:nvPr/>
          </p:nvGrpSpPr>
          <p:grpSpPr>
            <a:xfrm>
              <a:off x="663896" y="1196645"/>
              <a:ext cx="2897593" cy="5194630"/>
              <a:chOff x="3445196" y="1196645"/>
              <a:chExt cx="2897593" cy="5194630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C4365E27-D200-4070-B3D4-2811ED5838A1}"/>
                  </a:ext>
                </a:extLst>
              </p:cNvPr>
              <p:cNvGrpSpPr/>
              <p:nvPr/>
            </p:nvGrpSpPr>
            <p:grpSpPr>
              <a:xfrm>
                <a:off x="3445196" y="1196645"/>
                <a:ext cx="2897593" cy="5194630"/>
                <a:chOff x="4718187" y="1158545"/>
                <a:chExt cx="2897593" cy="5194630"/>
              </a:xfrm>
            </p:grpSpPr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5A30F5A2-775A-45ED-A3C1-772F8FCD9DD4}"/>
                    </a:ext>
                  </a:extLst>
                </p:cNvPr>
                <p:cNvGrpSpPr/>
                <p:nvPr/>
              </p:nvGrpSpPr>
              <p:grpSpPr>
                <a:xfrm>
                  <a:off x="4718187" y="1158545"/>
                  <a:ext cx="2897593" cy="5194630"/>
                  <a:chOff x="4718187" y="1158545"/>
                  <a:chExt cx="2897593" cy="5194630"/>
                </a:xfrm>
              </p:grpSpPr>
              <p:pic>
                <p:nvPicPr>
                  <p:cNvPr id="131" name="Google Shape;214;p26">
                    <a:extLst>
                      <a:ext uri="{FF2B5EF4-FFF2-40B4-BE49-F238E27FC236}">
                        <a16:creationId xmlns:a16="http://schemas.microsoft.com/office/drawing/2014/main" id="{E89460C8-DAF8-43B1-8A0B-C91B7998554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4718187" y="1158545"/>
                    <a:ext cx="2897593" cy="511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3699D1E6-03CF-4366-BE9F-EADEE40AE71D}"/>
                      </a:ext>
                    </a:extLst>
                  </p:cNvPr>
                  <p:cNvSpPr/>
                  <p:nvPr/>
                </p:nvSpPr>
                <p:spPr>
                  <a:xfrm>
                    <a:off x="4857750" y="5891213"/>
                    <a:ext cx="2586038" cy="46196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pic>
              <p:nvPicPr>
                <p:cNvPr id="130" name="그림 129">
                  <a:extLst>
                    <a:ext uri="{FF2B5EF4-FFF2-40B4-BE49-F238E27FC236}">
                      <a16:creationId xmlns:a16="http://schemas.microsoft.com/office/drawing/2014/main" id="{39A316BB-15FD-4B74-B7D3-7439ACBF8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2787" y="5891213"/>
                  <a:ext cx="2065602" cy="330714"/>
                </a:xfrm>
                <a:prstGeom prst="rect">
                  <a:avLst/>
                </a:prstGeom>
              </p:spPr>
            </p:pic>
          </p:grp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D959EFA-8D7C-4BA9-86F6-EAB702686980}"/>
                  </a:ext>
                </a:extLst>
              </p:cNvPr>
              <p:cNvSpPr/>
              <p:nvPr/>
            </p:nvSpPr>
            <p:spPr>
              <a:xfrm rot="2607502">
                <a:off x="6033653" y="6000560"/>
                <a:ext cx="108096" cy="10881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B1F86B3-EAE6-4ED0-A5DA-FDD18CC87C8F}"/>
                </a:ext>
              </a:extLst>
            </p:cNvPr>
            <p:cNvGrpSpPr/>
            <p:nvPr/>
          </p:nvGrpSpPr>
          <p:grpSpPr>
            <a:xfrm>
              <a:off x="674685" y="1207933"/>
              <a:ext cx="4627299" cy="5118429"/>
              <a:chOff x="674685" y="1196644"/>
              <a:chExt cx="4627299" cy="5118429"/>
            </a:xfrm>
          </p:grpSpPr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60BF733F-F571-4ED7-965D-C1F470E4C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979436">
                <a:off x="3494149" y="5411747"/>
                <a:ext cx="640080" cy="640080"/>
              </a:xfrm>
              <a:prstGeom prst="rect">
                <a:avLst/>
              </a:prstGeom>
            </p:spPr>
          </p:pic>
          <p:sp>
            <p:nvSpPr>
              <p:cNvPr id="125" name="자유형: 도형 13">
                <a:extLst>
                  <a:ext uri="{FF2B5EF4-FFF2-40B4-BE49-F238E27FC236}">
                    <a16:creationId xmlns:a16="http://schemas.microsoft.com/office/drawing/2014/main" id="{20101357-7F05-483E-BE66-10A872191A77}"/>
                  </a:ext>
                </a:extLst>
              </p:cNvPr>
              <p:cNvSpPr/>
              <p:nvPr/>
            </p:nvSpPr>
            <p:spPr>
              <a:xfrm>
                <a:off x="674685" y="1196644"/>
                <a:ext cx="2897593" cy="5118429"/>
              </a:xfrm>
              <a:custGeom>
                <a:avLst/>
                <a:gdLst>
                  <a:gd name="connsiteX0" fmla="*/ 2650286 w 2897593"/>
                  <a:gd name="connsiteY0" fmla="*/ 4627342 h 5118429"/>
                  <a:gd name="connsiteX1" fmla="*/ 2419305 w 2897593"/>
                  <a:gd name="connsiteY1" fmla="*/ 4858323 h 5118429"/>
                  <a:gd name="connsiteX2" fmla="*/ 2650286 w 2897593"/>
                  <a:gd name="connsiteY2" fmla="*/ 5089304 h 5118429"/>
                  <a:gd name="connsiteX3" fmla="*/ 2881267 w 2897593"/>
                  <a:gd name="connsiteY3" fmla="*/ 4858323 h 5118429"/>
                  <a:gd name="connsiteX4" fmla="*/ 2650286 w 2897593"/>
                  <a:gd name="connsiteY4" fmla="*/ 4627342 h 5118429"/>
                  <a:gd name="connsiteX5" fmla="*/ 0 w 2897593"/>
                  <a:gd name="connsiteY5" fmla="*/ 0 h 5118429"/>
                  <a:gd name="connsiteX6" fmla="*/ 2897593 w 2897593"/>
                  <a:gd name="connsiteY6" fmla="*/ 0 h 5118429"/>
                  <a:gd name="connsiteX7" fmla="*/ 2897593 w 2897593"/>
                  <a:gd name="connsiteY7" fmla="*/ 5118429 h 5118429"/>
                  <a:gd name="connsiteX8" fmla="*/ 0 w 2897593"/>
                  <a:gd name="connsiteY8" fmla="*/ 5118429 h 511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97593" h="5118429">
                    <a:moveTo>
                      <a:pt x="2650286" y="4627342"/>
                    </a:moveTo>
                    <a:cubicBezTo>
                      <a:pt x="2522719" y="4627342"/>
                      <a:pt x="2419305" y="4730756"/>
                      <a:pt x="2419305" y="4858323"/>
                    </a:cubicBezTo>
                    <a:cubicBezTo>
                      <a:pt x="2419305" y="4985890"/>
                      <a:pt x="2522719" y="5089304"/>
                      <a:pt x="2650286" y="5089304"/>
                    </a:cubicBezTo>
                    <a:cubicBezTo>
                      <a:pt x="2777853" y="5089304"/>
                      <a:pt x="2881267" y="4985890"/>
                      <a:pt x="2881267" y="4858323"/>
                    </a:cubicBezTo>
                    <a:cubicBezTo>
                      <a:pt x="2881267" y="4730756"/>
                      <a:pt x="2777853" y="4627342"/>
                      <a:pt x="2650286" y="4627342"/>
                    </a:cubicBezTo>
                    <a:close/>
                    <a:moveTo>
                      <a:pt x="0" y="0"/>
                    </a:moveTo>
                    <a:lnTo>
                      <a:pt x="2897593" y="0"/>
                    </a:lnTo>
                    <a:lnTo>
                      <a:pt x="2897593" y="5118429"/>
                    </a:lnTo>
                    <a:lnTo>
                      <a:pt x="0" y="5118429"/>
                    </a:lnTo>
                    <a:close/>
                  </a:path>
                </a:pathLst>
              </a:custGeom>
              <a:solidFill>
                <a:srgbClr val="A6A6A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03D26C0-26DD-45DD-96D3-56149DB82887}"/>
                  </a:ext>
                </a:extLst>
              </p:cNvPr>
              <p:cNvSpPr txBox="1"/>
              <p:nvPr/>
            </p:nvSpPr>
            <p:spPr>
              <a:xfrm>
                <a:off x="3285293" y="5060390"/>
                <a:ext cx="2016691" cy="50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Click Here!</a:t>
                </a:r>
                <a:endPara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31171F84-B534-42F0-A9E2-90A04E93B147}"/>
                </a:ext>
              </a:extLst>
            </p:cNvPr>
            <p:cNvGrpSpPr/>
            <p:nvPr/>
          </p:nvGrpSpPr>
          <p:grpSpPr>
            <a:xfrm>
              <a:off x="2171700" y="3766233"/>
              <a:ext cx="1270000" cy="1270000"/>
              <a:chOff x="4419600" y="3461595"/>
              <a:chExt cx="1270000" cy="1270000"/>
            </a:xfrm>
          </p:grpSpPr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1FAF855A-5125-47C9-A748-8309691260DB}"/>
                  </a:ext>
                </a:extLst>
              </p:cNvPr>
              <p:cNvSpPr/>
              <p:nvPr/>
            </p:nvSpPr>
            <p:spPr>
              <a:xfrm>
                <a:off x="4419600" y="3461595"/>
                <a:ext cx="1270000" cy="127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B94A90E-5047-4D5C-9362-E5793D762BC2}"/>
                  </a:ext>
                </a:extLst>
              </p:cNvPr>
              <p:cNvSpPr/>
              <p:nvPr/>
            </p:nvSpPr>
            <p:spPr>
              <a:xfrm rot="2607502">
                <a:off x="4843376" y="3729926"/>
                <a:ext cx="422447" cy="42525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21" name="화살표: 아래로 구부러짐 7">
              <a:extLst>
                <a:ext uri="{FF2B5EF4-FFF2-40B4-BE49-F238E27FC236}">
                  <a16:creationId xmlns:a16="http://schemas.microsoft.com/office/drawing/2014/main" id="{60115B23-1812-4DFD-A987-8CD48B9DF13E}"/>
                </a:ext>
              </a:extLst>
            </p:cNvPr>
            <p:cNvSpPr/>
            <p:nvPr/>
          </p:nvSpPr>
          <p:spPr>
            <a:xfrm rot="14938711">
              <a:off x="2061924" y="5297426"/>
              <a:ext cx="1095229" cy="537677"/>
            </a:xfrm>
            <a:prstGeom prst="curvedDownArrow">
              <a:avLst/>
            </a:prstGeom>
            <a:solidFill>
              <a:srgbClr val="C12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fld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[2.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소개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향후 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AIA Vitality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 내 탑재 예상 이미지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106" name="화살표: 오른쪽 75">
            <a:extLst>
              <a:ext uri="{FF2B5EF4-FFF2-40B4-BE49-F238E27FC236}">
                <a16:creationId xmlns:a16="http://schemas.microsoft.com/office/drawing/2014/main" id="{021C261F-4FC9-4675-AF46-FBAAC22344AD}"/>
              </a:ext>
            </a:extLst>
          </p:cNvPr>
          <p:cNvSpPr/>
          <p:nvPr/>
        </p:nvSpPr>
        <p:spPr>
          <a:xfrm rot="19910036">
            <a:off x="1912639" y="1670922"/>
            <a:ext cx="1023857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7" name="화살표: 오른쪽 77">
            <a:extLst>
              <a:ext uri="{FF2B5EF4-FFF2-40B4-BE49-F238E27FC236}">
                <a16:creationId xmlns:a16="http://schemas.microsoft.com/office/drawing/2014/main" id="{00057572-6DBE-4899-B8F4-91BF2E4EB143}"/>
              </a:ext>
            </a:extLst>
          </p:cNvPr>
          <p:cNvSpPr/>
          <p:nvPr/>
        </p:nvSpPr>
        <p:spPr>
          <a:xfrm>
            <a:off x="5203790" y="1608972"/>
            <a:ext cx="1023857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8" name="화살표: 오른쪽 78">
            <a:extLst>
              <a:ext uri="{FF2B5EF4-FFF2-40B4-BE49-F238E27FC236}">
                <a16:creationId xmlns:a16="http://schemas.microsoft.com/office/drawing/2014/main" id="{5B9CC9FC-6CE1-4963-B62B-16393D72DC7C}"/>
              </a:ext>
            </a:extLst>
          </p:cNvPr>
          <p:cNvSpPr/>
          <p:nvPr/>
        </p:nvSpPr>
        <p:spPr>
          <a:xfrm rot="1085774">
            <a:off x="8216841" y="1785519"/>
            <a:ext cx="1023857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9" name="화살표: 오른쪽 79">
            <a:extLst>
              <a:ext uri="{FF2B5EF4-FFF2-40B4-BE49-F238E27FC236}">
                <a16:creationId xmlns:a16="http://schemas.microsoft.com/office/drawing/2014/main" id="{5E70A6D8-39AE-4A60-B8D1-91BE7EB9FBE6}"/>
              </a:ext>
            </a:extLst>
          </p:cNvPr>
          <p:cNvSpPr/>
          <p:nvPr/>
        </p:nvSpPr>
        <p:spPr>
          <a:xfrm rot="8805076">
            <a:off x="8697552" y="4448192"/>
            <a:ext cx="1023857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0" name="화살표: 오른쪽 80">
            <a:extLst>
              <a:ext uri="{FF2B5EF4-FFF2-40B4-BE49-F238E27FC236}">
                <a16:creationId xmlns:a16="http://schemas.microsoft.com/office/drawing/2014/main" id="{8919E99E-A0BE-461A-B8DE-0179910727C7}"/>
              </a:ext>
            </a:extLst>
          </p:cNvPr>
          <p:cNvSpPr/>
          <p:nvPr/>
        </p:nvSpPr>
        <p:spPr>
          <a:xfrm rot="10800000">
            <a:off x="5203789" y="4632858"/>
            <a:ext cx="1023857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1" name="Google Shape;273;p29"/>
          <p:cNvSpPr/>
          <p:nvPr/>
        </p:nvSpPr>
        <p:spPr>
          <a:xfrm>
            <a:off x="109605" y="1427226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1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12" name="Google Shape;273;p29"/>
          <p:cNvSpPr/>
          <p:nvPr/>
        </p:nvSpPr>
        <p:spPr>
          <a:xfrm>
            <a:off x="2932891" y="748543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2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13" name="Google Shape;273;p29"/>
          <p:cNvSpPr/>
          <p:nvPr/>
        </p:nvSpPr>
        <p:spPr>
          <a:xfrm>
            <a:off x="6185614" y="740582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14" name="Google Shape;273;p29"/>
          <p:cNvSpPr/>
          <p:nvPr/>
        </p:nvSpPr>
        <p:spPr>
          <a:xfrm>
            <a:off x="9411984" y="1438759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4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15" name="Google Shape;273;p29"/>
          <p:cNvSpPr/>
          <p:nvPr/>
        </p:nvSpPr>
        <p:spPr>
          <a:xfrm>
            <a:off x="6501144" y="3698698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5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16" name="Google Shape;273;p29"/>
          <p:cNvSpPr/>
          <p:nvPr/>
        </p:nvSpPr>
        <p:spPr>
          <a:xfrm>
            <a:off x="3081715" y="3607109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6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2F6FF52-553D-4C49-87F0-7BC17D97C2C9}"/>
              </a:ext>
            </a:extLst>
          </p:cNvPr>
          <p:cNvGrpSpPr/>
          <p:nvPr/>
        </p:nvGrpSpPr>
        <p:grpSpPr>
          <a:xfrm>
            <a:off x="3361371" y="756669"/>
            <a:ext cx="1558827" cy="2549628"/>
            <a:chOff x="4782427" y="1120443"/>
            <a:chExt cx="2897593" cy="519463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36D8EDF-293E-4CFA-89F7-31CE12CAB6CF}"/>
                </a:ext>
              </a:extLst>
            </p:cNvPr>
            <p:cNvGrpSpPr/>
            <p:nvPr/>
          </p:nvGrpSpPr>
          <p:grpSpPr>
            <a:xfrm>
              <a:off x="4782427" y="1120443"/>
              <a:ext cx="2897593" cy="5194630"/>
              <a:chOff x="4718187" y="1158545"/>
              <a:chExt cx="2897593" cy="5194630"/>
            </a:xfrm>
          </p:grpSpPr>
          <p:pic>
            <p:nvPicPr>
              <p:cNvPr id="137" name="Google Shape;214;p26">
                <a:extLst>
                  <a:ext uri="{FF2B5EF4-FFF2-40B4-BE49-F238E27FC236}">
                    <a16:creationId xmlns:a16="http://schemas.microsoft.com/office/drawing/2014/main" id="{7F5E0115-E368-4197-A5CD-910C2325B8A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90975"/>
              <a:stretch/>
            </p:blipFill>
            <p:spPr>
              <a:xfrm>
                <a:off x="4718187" y="1158545"/>
                <a:ext cx="2897593" cy="4619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A8059F5-EF8D-4CE3-A8A6-B160E83FD4C4}"/>
                  </a:ext>
                </a:extLst>
              </p:cNvPr>
              <p:cNvSpPr/>
              <p:nvPr/>
            </p:nvSpPr>
            <p:spPr>
              <a:xfrm>
                <a:off x="4857750" y="5891213"/>
                <a:ext cx="2586038" cy="461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4B604AEC-83FC-4413-A735-7D17BADF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4097" y="5036233"/>
              <a:ext cx="2674253" cy="942066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58DC548-6892-453E-8E28-9BFF5386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124" y="2439083"/>
              <a:ext cx="1327150" cy="1327150"/>
            </a:xfrm>
            <a:prstGeom prst="rect">
              <a:avLst/>
            </a:prstGeom>
          </p:spPr>
        </p:pic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91A3E2A5-E04E-4422-BB10-FC907730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9436">
            <a:off x="4518041" y="1391825"/>
            <a:ext cx="385655" cy="34779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49941AC8-9A7B-4159-9B75-BB3F4FB9B47A}"/>
              </a:ext>
            </a:extLst>
          </p:cNvPr>
          <p:cNvSpPr txBox="1"/>
          <p:nvPr/>
        </p:nvSpPr>
        <p:spPr>
          <a:xfrm>
            <a:off x="4420807" y="1131848"/>
            <a:ext cx="1065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Click Here!</a:t>
            </a:r>
            <a:endParaRPr lang="ko-KR" altLang="en-US" sz="11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64FEBA-A696-4566-B3FA-0331475531F0}"/>
              </a:ext>
            </a:extLst>
          </p:cNvPr>
          <p:cNvSpPr txBox="1"/>
          <p:nvPr/>
        </p:nvSpPr>
        <p:spPr>
          <a:xfrm>
            <a:off x="3506712" y="2284963"/>
            <a:ext cx="1268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녹화 시작하기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A4F844-927B-4207-AEF2-762F4AD6A57F}"/>
              </a:ext>
            </a:extLst>
          </p:cNvPr>
          <p:cNvSpPr txBox="1"/>
          <p:nvPr/>
        </p:nvSpPr>
        <p:spPr>
          <a:xfrm>
            <a:off x="1118749" y="3256119"/>
            <a:ext cx="817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자세교정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0135C6A-3DDD-4BDC-A32F-A61D50BA520F}"/>
              </a:ext>
            </a:extLst>
          </p:cNvPr>
          <p:cNvGrpSpPr/>
          <p:nvPr/>
        </p:nvGrpSpPr>
        <p:grpSpPr>
          <a:xfrm>
            <a:off x="6433066" y="735683"/>
            <a:ext cx="1746099" cy="2633591"/>
            <a:chOff x="5555345" y="240178"/>
            <a:chExt cx="2084725" cy="346858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6856DA2-3D3E-4F28-B766-74A25EE4940A}"/>
                </a:ext>
              </a:extLst>
            </p:cNvPr>
            <p:cNvGrpSpPr/>
            <p:nvPr/>
          </p:nvGrpSpPr>
          <p:grpSpPr>
            <a:xfrm>
              <a:off x="5729409" y="240178"/>
              <a:ext cx="1910661" cy="3085742"/>
              <a:chOff x="8890169" y="1069223"/>
              <a:chExt cx="2897593" cy="4679649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7CBDCCC5-F4E7-49CB-AE2D-669AE1A6D545}"/>
                  </a:ext>
                </a:extLst>
              </p:cNvPr>
              <p:cNvGrpSpPr/>
              <p:nvPr/>
            </p:nvGrpSpPr>
            <p:grpSpPr>
              <a:xfrm>
                <a:off x="9019452" y="2258656"/>
                <a:ext cx="2639026" cy="2366494"/>
                <a:chOff x="9061701" y="2258656"/>
                <a:chExt cx="2639026" cy="2366494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B6C91301-95F7-4535-8E0C-92D185E0319A}"/>
                    </a:ext>
                  </a:extLst>
                </p:cNvPr>
                <p:cNvSpPr/>
                <p:nvPr/>
              </p:nvSpPr>
              <p:spPr>
                <a:xfrm>
                  <a:off x="9061701" y="2260885"/>
                  <a:ext cx="2639026" cy="2364265"/>
                </a:xfrm>
                <a:prstGeom prst="rect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0" name="그림 159" descr="담장, 하늘, 실외, 스포츠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207D6E22-416A-45B6-8620-795869E44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6093" y="2258656"/>
                  <a:ext cx="1576176" cy="2364265"/>
                </a:xfrm>
                <a:prstGeom prst="rect">
                  <a:avLst/>
                </a:prstGeom>
              </p:spPr>
            </p:pic>
          </p:grpSp>
          <p:pic>
            <p:nvPicPr>
              <p:cNvPr id="157" name="Google Shape;214;p26">
                <a:extLst>
                  <a:ext uri="{FF2B5EF4-FFF2-40B4-BE49-F238E27FC236}">
                    <a16:creationId xmlns:a16="http://schemas.microsoft.com/office/drawing/2014/main" id="{0AB190E3-9C0D-4602-A8A3-D8431D474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90975"/>
              <a:stretch/>
            </p:blipFill>
            <p:spPr>
              <a:xfrm>
                <a:off x="8890169" y="1069223"/>
                <a:ext cx="2897593" cy="461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Picture 4" descr="record icon png에 대한 이미지 검색결과">
                <a:hlinkClick r:id="rId10"/>
                <a:extLst>
                  <a:ext uri="{FF2B5EF4-FFF2-40B4-BE49-F238E27FC236}">
                    <a16:creationId xmlns:a16="http://schemas.microsoft.com/office/drawing/2014/main" id="{F307555E-21AC-4421-BB97-516C1164E9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6483" y="4823907"/>
                <a:ext cx="924965" cy="92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613D4125-C4DB-4A35-BD0E-50C54EDC9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56192">
              <a:off x="6037835" y="2965084"/>
              <a:ext cx="417521" cy="376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7CA77E4-13D2-435E-BA5A-C9889650A538}"/>
                </a:ext>
              </a:extLst>
            </p:cNvPr>
            <p:cNvSpPr txBox="1"/>
            <p:nvPr/>
          </p:nvSpPr>
          <p:spPr>
            <a:xfrm>
              <a:off x="5555345" y="3364205"/>
              <a:ext cx="1186330" cy="3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Click Here!</a:t>
              </a:r>
              <a:endParaRPr lang="ko-KR" altLang="en-US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A35D2FD3-1B84-4BAE-B8D3-45ED6440CC36}"/>
              </a:ext>
            </a:extLst>
          </p:cNvPr>
          <p:cNvSpPr txBox="1"/>
          <p:nvPr/>
        </p:nvSpPr>
        <p:spPr>
          <a:xfrm>
            <a:off x="6656274" y="956958"/>
            <a:ext cx="1759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걸음을 촬영하세요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460BA5A4-520C-46DF-9FA0-DC9B7AE97DAA}"/>
              </a:ext>
            </a:extLst>
          </p:cNvPr>
          <p:cNvGrpSpPr/>
          <p:nvPr/>
        </p:nvGrpSpPr>
        <p:grpSpPr>
          <a:xfrm>
            <a:off x="9779309" y="1421375"/>
            <a:ext cx="1829032" cy="2910999"/>
            <a:chOff x="7884787" y="237519"/>
            <a:chExt cx="2053412" cy="3314862"/>
          </a:xfrm>
        </p:grpSpPr>
        <p:pic>
          <p:nvPicPr>
            <p:cNvPr id="171" name="Google Shape;214;p26">
              <a:extLst>
                <a:ext uri="{FF2B5EF4-FFF2-40B4-BE49-F238E27FC236}">
                  <a16:creationId xmlns:a16="http://schemas.microsoft.com/office/drawing/2014/main" id="{D81B1392-6A8F-4148-A14A-3B3AF15EEFA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90974"/>
            <a:stretch/>
          </p:blipFill>
          <p:spPr>
            <a:xfrm>
              <a:off x="7884787" y="237519"/>
              <a:ext cx="1984054" cy="316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52CBCDF7-6522-447B-8428-244F4278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291" y="1038816"/>
              <a:ext cx="672815" cy="672815"/>
            </a:xfrm>
            <a:prstGeom prst="rect">
              <a:avLst/>
            </a:prstGeom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77EA594-5BE5-421E-9474-5D5DDEAF5647}"/>
                </a:ext>
              </a:extLst>
            </p:cNvPr>
            <p:cNvGrpSpPr/>
            <p:nvPr/>
          </p:nvGrpSpPr>
          <p:grpSpPr>
            <a:xfrm>
              <a:off x="7954145" y="1814510"/>
              <a:ext cx="1984054" cy="1737871"/>
              <a:chOff x="663896" y="3787445"/>
              <a:chExt cx="2897593" cy="2538057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142F8AFF-10A2-4AA2-AF2A-DC3ED27C176C}"/>
                  </a:ext>
                </a:extLst>
              </p:cNvPr>
              <p:cNvGrpSpPr/>
              <p:nvPr/>
            </p:nvGrpSpPr>
            <p:grpSpPr>
              <a:xfrm>
                <a:off x="663896" y="3787445"/>
                <a:ext cx="2897593" cy="2538057"/>
                <a:chOff x="663896" y="3787445"/>
                <a:chExt cx="2897593" cy="2538057"/>
              </a:xfrm>
            </p:grpSpPr>
            <p:pic>
              <p:nvPicPr>
                <p:cNvPr id="190" name="Google Shape;214;p26">
                  <a:extLst>
                    <a:ext uri="{FF2B5EF4-FFF2-40B4-BE49-F238E27FC236}">
                      <a16:creationId xmlns:a16="http://schemas.microsoft.com/office/drawing/2014/main" id="{3A5B0C59-6060-4FCA-8FCC-848D41D4318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90974"/>
                <a:stretch/>
              </p:blipFill>
              <p:spPr>
                <a:xfrm>
                  <a:off x="663896" y="3787445"/>
                  <a:ext cx="2897593" cy="4619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그림 190" descr="사진, 표시중, 다른, 벽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C5099CD0-FD58-4972-BEC7-DE47FDCBA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98" b="48952"/>
                <a:stretch/>
              </p:blipFill>
              <p:spPr>
                <a:xfrm>
                  <a:off x="663896" y="3931130"/>
                  <a:ext cx="2897593" cy="2394372"/>
                </a:xfrm>
                <a:prstGeom prst="rect">
                  <a:avLst/>
                </a:prstGeom>
              </p:spPr>
            </p:pic>
          </p:grpSp>
          <p:pic>
            <p:nvPicPr>
              <p:cNvPr id="186" name="그림 185" descr="담장, 하늘, 실외, 스포츠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925C7E07-7B5B-4788-BC56-5BB933616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9" t="1873" r="-3499" b="9137"/>
              <a:stretch/>
            </p:blipFill>
            <p:spPr>
              <a:xfrm>
                <a:off x="679607" y="4316894"/>
                <a:ext cx="1496922" cy="1998179"/>
              </a:xfrm>
              <a:prstGeom prst="rect">
                <a:avLst/>
              </a:prstGeom>
            </p:spPr>
          </p:pic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E1833AB3-D159-42FE-AD3B-73D17A660D2A}"/>
                  </a:ext>
                </a:extLst>
              </p:cNvPr>
              <p:cNvSpPr/>
              <p:nvPr/>
            </p:nvSpPr>
            <p:spPr>
              <a:xfrm>
                <a:off x="2064567" y="4249409"/>
                <a:ext cx="1496922" cy="2076093"/>
              </a:xfrm>
              <a:prstGeom prst="rect">
                <a:avLst/>
              </a:prstGeom>
              <a:solidFill>
                <a:srgbClr val="A6A6A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B4234CF9-2106-4F5C-BD52-E9674BC3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18094">
                <a:off x="1918995" y="4607392"/>
                <a:ext cx="892338" cy="892338"/>
              </a:xfrm>
              <a:prstGeom prst="rect">
                <a:avLst/>
              </a:prstGeom>
            </p:spPr>
          </p:pic>
        </p:grp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387F291-6328-41CA-8CC3-734F8253FB6D}"/>
              </a:ext>
            </a:extLst>
          </p:cNvPr>
          <p:cNvSpPr txBox="1"/>
          <p:nvPr/>
        </p:nvSpPr>
        <p:spPr>
          <a:xfrm>
            <a:off x="9947111" y="1801737"/>
            <a:ext cx="183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파일을 선택하세요</a:t>
            </a: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F18A90C-9668-40A1-810A-7245630C9559}"/>
              </a:ext>
            </a:extLst>
          </p:cNvPr>
          <p:cNvGrpSpPr/>
          <p:nvPr/>
        </p:nvGrpSpPr>
        <p:grpSpPr>
          <a:xfrm>
            <a:off x="6887295" y="3719226"/>
            <a:ext cx="1725663" cy="2819986"/>
            <a:chOff x="4782427" y="1120443"/>
            <a:chExt cx="2905608" cy="5194630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A0E21043-7BC4-4453-AAB6-086AB792641A}"/>
                </a:ext>
              </a:extLst>
            </p:cNvPr>
            <p:cNvGrpSpPr/>
            <p:nvPr/>
          </p:nvGrpSpPr>
          <p:grpSpPr>
            <a:xfrm>
              <a:off x="4782427" y="1120443"/>
              <a:ext cx="2905608" cy="5194630"/>
              <a:chOff x="4782427" y="1120443"/>
              <a:chExt cx="2905608" cy="5194630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722D9462-6604-420B-A272-62561D23C9B2}"/>
                  </a:ext>
                </a:extLst>
              </p:cNvPr>
              <p:cNvGrpSpPr/>
              <p:nvPr/>
            </p:nvGrpSpPr>
            <p:grpSpPr>
              <a:xfrm>
                <a:off x="4782427" y="1120443"/>
                <a:ext cx="2897593" cy="5194630"/>
                <a:chOff x="4718187" y="1158545"/>
                <a:chExt cx="2897593" cy="5194630"/>
              </a:xfrm>
            </p:grpSpPr>
            <p:pic>
              <p:nvPicPr>
                <p:cNvPr id="198" name="Google Shape;214;p26">
                  <a:extLst>
                    <a:ext uri="{FF2B5EF4-FFF2-40B4-BE49-F238E27FC236}">
                      <a16:creationId xmlns:a16="http://schemas.microsoft.com/office/drawing/2014/main" id="{A48E1848-6233-40B4-B239-21A28FF8496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90975"/>
                <a:stretch/>
              </p:blipFill>
              <p:spPr>
                <a:xfrm>
                  <a:off x="4718187" y="1158545"/>
                  <a:ext cx="2897593" cy="4619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3AC4CC53-BFEC-4F81-89F9-ECB6D7EF7906}"/>
                    </a:ext>
                  </a:extLst>
                </p:cNvPr>
                <p:cNvSpPr/>
                <p:nvPr/>
              </p:nvSpPr>
              <p:spPr>
                <a:xfrm>
                  <a:off x="4857750" y="5891213"/>
                  <a:ext cx="2586038" cy="4619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id="{6E517997-7337-4445-A53F-0AC41624F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2427" y="2749200"/>
                <a:ext cx="2905608" cy="1638300"/>
              </a:xfrm>
              <a:prstGeom prst="rect">
                <a:avLst/>
              </a:prstGeom>
            </p:spPr>
          </p:pic>
        </p:grp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39EFD593-A3F7-4BC6-9B9E-CAAF500BF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4097" y="5036233"/>
              <a:ext cx="2674253" cy="942066"/>
            </a:xfrm>
            <a:prstGeom prst="rect">
              <a:avLst/>
            </a:prstGeom>
          </p:spPr>
        </p:pic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92C99AD4-1BE5-4AFB-A956-53B2D9A653A0}"/>
              </a:ext>
            </a:extLst>
          </p:cNvPr>
          <p:cNvSpPr txBox="1"/>
          <p:nvPr/>
        </p:nvSpPr>
        <p:spPr>
          <a:xfrm>
            <a:off x="7057772" y="4120288"/>
            <a:ext cx="172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분석 중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27F64586-E4E2-495F-8D15-C633549D07B5}"/>
              </a:ext>
            </a:extLst>
          </p:cNvPr>
          <p:cNvGrpSpPr/>
          <p:nvPr/>
        </p:nvGrpSpPr>
        <p:grpSpPr>
          <a:xfrm>
            <a:off x="3435766" y="3719226"/>
            <a:ext cx="1804145" cy="2746449"/>
            <a:chOff x="8833723" y="1114379"/>
            <a:chExt cx="2897593" cy="5125875"/>
          </a:xfrm>
        </p:grpSpPr>
        <p:pic>
          <p:nvPicPr>
            <p:cNvPr id="212" name="Google Shape;214;p26">
              <a:extLst>
                <a:ext uri="{FF2B5EF4-FFF2-40B4-BE49-F238E27FC236}">
                  <a16:creationId xmlns:a16="http://schemas.microsoft.com/office/drawing/2014/main" id="{E73F51DB-9971-418D-94C1-DBBDC0EC79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90975"/>
            <a:stretch/>
          </p:blipFill>
          <p:spPr>
            <a:xfrm>
              <a:off x="8833723" y="1114379"/>
              <a:ext cx="2897593" cy="461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Picture 4" descr="three pie chart icon png에 대한 이미지 검색결과">
              <a:hlinkClick r:id="rId15"/>
              <a:extLst>
                <a:ext uri="{FF2B5EF4-FFF2-40B4-BE49-F238E27FC236}">
                  <a16:creationId xmlns:a16="http://schemas.microsoft.com/office/drawing/2014/main" id="{D0F8210A-8CB5-4C71-91AC-F8BF386AD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709" y="2167914"/>
              <a:ext cx="2004708" cy="200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21AF6D79-041A-4CCA-A7C3-F9B13CAE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90578" y="4711275"/>
              <a:ext cx="2720970" cy="1528979"/>
            </a:xfrm>
            <a:prstGeom prst="rect">
              <a:avLst/>
            </a:prstGeom>
          </p:spPr>
        </p:pic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A4A1D687-1576-488C-907C-CAE483AB2411}"/>
              </a:ext>
            </a:extLst>
          </p:cNvPr>
          <p:cNvSpPr txBox="1"/>
          <p:nvPr/>
        </p:nvSpPr>
        <p:spPr>
          <a:xfrm>
            <a:off x="3467881" y="4049026"/>
            <a:ext cx="1983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당신은 </a:t>
            </a:r>
            <a:r>
              <a:rPr lang="ko-KR" altLang="en-US" sz="1400" dirty="0">
                <a:solidFill>
                  <a:srgbClr val="C12D4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팔자걸음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입니다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90080C0-027E-4069-BFBB-C352DAB9F76B}"/>
              </a:ext>
            </a:extLst>
          </p:cNvPr>
          <p:cNvSpPr txBox="1"/>
          <p:nvPr/>
        </p:nvSpPr>
        <p:spPr>
          <a:xfrm>
            <a:off x="3527563" y="5364606"/>
            <a:ext cx="1983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추천 스트레칭 동영상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5367" y="4487588"/>
            <a:ext cx="734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팔자걸음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013279" y="4988502"/>
            <a:ext cx="734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정상걸음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4527009" y="4574185"/>
            <a:ext cx="73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허리</a:t>
            </a:r>
            <a:endParaRPr lang="en-US" altLang="ko-KR" sz="12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굽음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2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7"/>
          <p:cNvGrpSpPr/>
          <p:nvPr/>
        </p:nvGrpSpPr>
        <p:grpSpPr>
          <a:xfrm>
            <a:off x="95241" y="933379"/>
            <a:ext cx="3845686" cy="671823"/>
            <a:chOff x="575821" y="876693"/>
            <a:chExt cx="4439238" cy="671823"/>
          </a:xfrm>
        </p:grpSpPr>
        <p:sp>
          <p:nvSpPr>
            <p:cNvPr id="226" name="Google Shape;226;p27"/>
            <p:cNvSpPr txBox="1"/>
            <p:nvPr/>
          </p:nvSpPr>
          <p:spPr>
            <a:xfrm>
              <a:off x="575821" y="876693"/>
              <a:ext cx="3873631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프로스펙스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스마트</a:t>
              </a:r>
              <a:endParaRPr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27"/>
            <p:cNvCxnSpPr/>
            <p:nvPr/>
          </p:nvCxnSpPr>
          <p:spPr>
            <a:xfrm>
              <a:off x="659876" y="1425967"/>
              <a:ext cx="43551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1" name="Google Shape;231;p27"/>
          <p:cNvSpPr/>
          <p:nvPr/>
        </p:nvSpPr>
        <p:spPr>
          <a:xfrm>
            <a:off x="0" y="5495278"/>
            <a:ext cx="13241163" cy="48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       모두 </a:t>
            </a:r>
            <a:r>
              <a:rPr lang="ko-KR" altLang="en-US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별도의 </a:t>
            </a:r>
            <a:r>
              <a:rPr lang="ko-KR" altLang="en-US" sz="2000" b="1" i="0" u="none" strike="noStrike" cap="none" dirty="0" err="1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웨어러블</a:t>
            </a:r>
            <a:r>
              <a:rPr lang="ko-KR" altLang="en-US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디바이스</a:t>
            </a:r>
            <a:r>
              <a:rPr lang="en-US" altLang="ko-KR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(</a:t>
            </a:r>
            <a:r>
              <a:rPr lang="ko-KR" altLang="en-US" sz="2000" b="1" i="0" u="none" strike="noStrike" cap="none" dirty="0" err="1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깔창</a:t>
            </a:r>
            <a:r>
              <a:rPr lang="en-US" altLang="ko-KR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, </a:t>
            </a:r>
            <a:r>
              <a:rPr lang="ko-KR" altLang="en-US" sz="2000" b="1" i="0" u="none" strike="noStrike" cap="none" dirty="0" err="1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워치</a:t>
            </a:r>
            <a:r>
              <a:rPr lang="en-US" altLang="ko-KR" sz="2000" b="1" i="0" u="none" strike="noStrike" cap="none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,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마그네틱</a:t>
            </a:r>
            <a:r>
              <a:rPr lang="ko-KR" altLang="en-US" sz="2000" b="1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자석</a:t>
            </a:r>
            <a:r>
              <a:rPr lang="en-US" altLang="ko-KR" sz="2000" b="1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구매가 필요해 </a:t>
            </a:r>
            <a:r>
              <a:rPr lang="ko-KR" altLang="en-US" sz="2000" b="1" dirty="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여전히 비용 부담의 허들이 존재함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 </a:t>
            </a:r>
            <a:r>
              <a:rPr lang="en-US" sz="10800" b="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sz="10800" b="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12077" y="4098996"/>
            <a:ext cx="39576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‘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스마트인솔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’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 내장된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프로스펙스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신발과 함께 사용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보폭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좌우균형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발각도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3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박자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지지분포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등의 보행 상태를 분석해 건강한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보행습관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형성 도움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15" name="Google Shape;225;p27"/>
          <p:cNvGrpSpPr/>
          <p:nvPr/>
        </p:nvGrpSpPr>
        <p:grpSpPr>
          <a:xfrm>
            <a:off x="8181275" y="933378"/>
            <a:ext cx="3845686" cy="671823"/>
            <a:chOff x="575821" y="876693"/>
            <a:chExt cx="4439238" cy="671823"/>
          </a:xfrm>
        </p:grpSpPr>
        <p:sp>
          <p:nvSpPr>
            <p:cNvPr id="16" name="Google Shape;226;p27"/>
            <p:cNvSpPr txBox="1"/>
            <p:nvPr/>
          </p:nvSpPr>
          <p:spPr>
            <a:xfrm>
              <a:off x="575821" y="876693"/>
              <a:ext cx="3873631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Lumo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Lift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17" name="Google Shape;227;p27"/>
            <p:cNvCxnSpPr/>
            <p:nvPr/>
          </p:nvCxnSpPr>
          <p:spPr>
            <a:xfrm>
              <a:off x="659876" y="1425967"/>
              <a:ext cx="43551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" name="Google Shape;225;p27"/>
          <p:cNvGrpSpPr/>
          <p:nvPr/>
        </p:nvGrpSpPr>
        <p:grpSpPr>
          <a:xfrm>
            <a:off x="4014652" y="933378"/>
            <a:ext cx="3845686" cy="671823"/>
            <a:chOff x="575821" y="876693"/>
            <a:chExt cx="4439238" cy="671823"/>
          </a:xfrm>
        </p:grpSpPr>
        <p:sp>
          <p:nvSpPr>
            <p:cNvPr id="19" name="Google Shape;226;p27"/>
            <p:cNvSpPr txBox="1"/>
            <p:nvPr/>
          </p:nvSpPr>
          <p:spPr>
            <a:xfrm>
              <a:off x="575821" y="876693"/>
              <a:ext cx="3873631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직토워크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20" name="Google Shape;227;p27"/>
            <p:cNvCxnSpPr/>
            <p:nvPr/>
          </p:nvCxnSpPr>
          <p:spPr>
            <a:xfrm>
              <a:off x="659876" y="1425967"/>
              <a:ext cx="43551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" name="image1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589" y="2924274"/>
            <a:ext cx="1698014" cy="1046620"/>
          </a:xfrm>
          <a:prstGeom prst="rect">
            <a:avLst/>
          </a:prstGeom>
          <a:ln/>
        </p:spPr>
      </p:pic>
      <p:pic>
        <p:nvPicPr>
          <p:cNvPr id="22" name="image11.png"/>
          <p:cNvPicPr/>
          <p:nvPr/>
        </p:nvPicPr>
        <p:blipFill rotWithShape="1">
          <a:blip r:embed="rId4"/>
          <a:srcRect l="50307"/>
          <a:stretch/>
        </p:blipFill>
        <p:spPr>
          <a:xfrm>
            <a:off x="2053614" y="1507847"/>
            <a:ext cx="1619683" cy="2651221"/>
          </a:xfrm>
          <a:prstGeom prst="rect">
            <a:avLst/>
          </a:prstGeom>
          <a:ln/>
        </p:spPr>
      </p:pic>
      <p:pic>
        <p:nvPicPr>
          <p:cNvPr id="23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17593" y="1585682"/>
            <a:ext cx="1613535" cy="1247775"/>
          </a:xfrm>
          <a:prstGeom prst="rect">
            <a:avLst/>
          </a:prstGeom>
          <a:ln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207" y="1555080"/>
            <a:ext cx="1092893" cy="1092893"/>
          </a:xfrm>
          <a:prstGeom prst="rect">
            <a:avLst/>
          </a:prstGeom>
        </p:spPr>
      </p:pic>
      <p:sp>
        <p:nvSpPr>
          <p:cNvPr id="26" name="Google Shape;234;p27"/>
          <p:cNvSpPr/>
          <p:nvPr/>
        </p:nvSpPr>
        <p:spPr>
          <a:xfrm>
            <a:off x="3787423" y="4132263"/>
            <a:ext cx="421732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스마트워치의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일종인 </a:t>
            </a:r>
            <a:r>
              <a:rPr lang="ko-KR" altLang="en-US" sz="16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직토워크를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왼</a:t>
            </a: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오른팔에 한번씩 착용해 걸음 측정</a:t>
            </a:r>
            <a:endParaRPr lang="en-US" altLang="ko-KR" sz="1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손목에 찬 시계를 통해 팔의 각도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속도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회전량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등을 분석해 걸음걸이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어깨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허리</a:t>
            </a:r>
            <a:r>
              <a:rPr lang="en-US" altLang="ko-KR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골반 틀어짐을 측정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pic>
        <p:nvPicPr>
          <p:cNvPr id="27" name="image9.png"/>
          <p:cNvPicPr/>
          <p:nvPr/>
        </p:nvPicPr>
        <p:blipFill rotWithShape="1">
          <a:blip r:embed="rId7"/>
          <a:srcRect l="69106"/>
          <a:stretch/>
        </p:blipFill>
        <p:spPr>
          <a:xfrm>
            <a:off x="6063831" y="1562953"/>
            <a:ext cx="1423377" cy="2569310"/>
          </a:xfrm>
          <a:prstGeom prst="rect">
            <a:avLst/>
          </a:prstGeom>
          <a:ln/>
        </p:spPr>
      </p:pic>
      <p:pic>
        <p:nvPicPr>
          <p:cNvPr id="28" name="image8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4523240" y="2663562"/>
            <a:ext cx="1470170" cy="1452068"/>
          </a:xfrm>
          <a:prstGeom prst="rect">
            <a:avLst/>
          </a:prstGeom>
          <a:ln/>
        </p:spPr>
      </p:pic>
      <p:pic>
        <p:nvPicPr>
          <p:cNvPr id="29" name="image1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881906" y="1555080"/>
            <a:ext cx="2303729" cy="1062291"/>
          </a:xfrm>
          <a:prstGeom prst="rect">
            <a:avLst/>
          </a:prstGeom>
          <a:ln/>
        </p:spPr>
      </p:pic>
      <p:pic>
        <p:nvPicPr>
          <p:cNvPr id="30" name="image6.png"/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7806801" y="2689798"/>
            <a:ext cx="4350798" cy="1346153"/>
          </a:xfrm>
          <a:prstGeom prst="rect">
            <a:avLst/>
          </a:prstGeom>
          <a:ln/>
        </p:spPr>
      </p:pic>
      <p:sp>
        <p:nvSpPr>
          <p:cNvPr id="31" name="Google Shape;234;p27"/>
          <p:cNvSpPr/>
          <p:nvPr/>
        </p:nvSpPr>
        <p:spPr>
          <a:xfrm>
            <a:off x="7848115" y="4073445"/>
            <a:ext cx="45015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작은 사이즈의 </a:t>
            </a:r>
            <a:r>
              <a:rPr lang="ko-KR" altLang="en-US" sz="16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마그네틱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자석을 옷깃이나 어깨에 부착해 척추의 각도를 읽어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른 자세를 유지할 때까지 진동하며 착용자의 자세 교정을 유도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앱과 연동해 자세 관련 정보 측정 및 분석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8057" y="5839674"/>
            <a:ext cx="11858904" cy="5166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[3.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경쟁력 검증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자가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분석</a:t>
            </a:r>
            <a:r>
              <a:rPr lang="en-US" altLang="ko-KR" sz="24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교정 관련 기존 유사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 서비스 분석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1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77028" y="2396522"/>
            <a:ext cx="2532822" cy="1186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자사 건강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관리플랫폼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‘Vitality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66087" y="2129337"/>
            <a:ext cx="2402264" cy="435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Vitality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0822" y="3365368"/>
            <a:ext cx="2402264" cy="435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Vitality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 신규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3505044" y="2534237"/>
            <a:ext cx="735291" cy="161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86192" y="2663039"/>
            <a:ext cx="104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포인트</a:t>
            </a:r>
            <a:endParaRPr lang="en-US" altLang="ko-KR" sz="1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리워드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3505044" y="3138371"/>
            <a:ext cx="768287" cy="2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2748545" y="1950489"/>
            <a:ext cx="2121033" cy="386498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56200" y="1199714"/>
            <a:ext cx="273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건강 관리로 인한 보험금 절약 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 건강 정보 제공 </a:t>
            </a:r>
            <a:endParaRPr lang="en-US" altLang="ko-KR" sz="1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3412746" y="3439188"/>
            <a:ext cx="945429" cy="216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05044" y="3549945"/>
            <a:ext cx="100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자세교정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6018" y="2227834"/>
            <a:ext cx="2402264" cy="435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헬스장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요가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필라테스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등의 전문 업체</a:t>
            </a:r>
            <a:r>
              <a:rPr lang="en-US" altLang="ko-KR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위치 기반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06018" y="2767467"/>
            <a:ext cx="2402264" cy="5475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기타 자세 교정 관련 제품 판매처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6940374" y="3118408"/>
            <a:ext cx="1302858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왼쪽 대괄호 35"/>
          <p:cNvSpPr/>
          <p:nvPr/>
        </p:nvSpPr>
        <p:spPr>
          <a:xfrm>
            <a:off x="8273756" y="2281656"/>
            <a:ext cx="132201" cy="1518918"/>
          </a:xfrm>
          <a:prstGeom prst="leftBracke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3242" y="2814778"/>
            <a:ext cx="1001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광고료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06641" y="4995045"/>
            <a:ext cx="2219614" cy="6395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자세교정 전문 업체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</a:t>
            </a:r>
            <a:r>
              <a:rPr lang="ko-KR" altLang="en-US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유튜버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5671356" y="3578453"/>
            <a:ext cx="1180" cy="1340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26533" y="3919676"/>
            <a:ext cx="1274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자세교정 관련 동영상 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 제공 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5496184" y="3595705"/>
            <a:ext cx="1" cy="1313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04238" y="3913090"/>
            <a:ext cx="667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수익 일부 분배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67212" y="2007704"/>
            <a:ext cx="3654675" cy="2236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62181" y="2989746"/>
            <a:ext cx="834767" cy="43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AIA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93229" y="3008850"/>
            <a:ext cx="834767" cy="43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SK C&amp;C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396948" y="3224548"/>
            <a:ext cx="4789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6636" y="2977328"/>
            <a:ext cx="104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수익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분배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[3.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경쟁력 검증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비즈니스 모델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: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앱 내 삽입 광고를 통해 수익 창출 계획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444839" y="3511928"/>
            <a:ext cx="2402264" cy="435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기타 헬스케어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비관련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광고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(from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광고 에이전시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44255" y="2136759"/>
            <a:ext cx="2496611" cy="1228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9070239" y="3938756"/>
            <a:ext cx="139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단가 낮은 문제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9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6" name="Google Shape;226;p27"/>
          <p:cNvSpPr txBox="1"/>
          <p:nvPr/>
        </p:nvSpPr>
        <p:spPr>
          <a:xfrm>
            <a:off x="6536383" y="1425709"/>
            <a:ext cx="761109" cy="3940055"/>
          </a:xfrm>
          <a:prstGeom prst="rect">
            <a:avLst/>
          </a:prstGeom>
          <a:noFill/>
          <a:ln>
            <a:solidFill>
              <a:srgbClr val="F4812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광고 </a:t>
            </a:r>
            <a:r>
              <a:rPr lang="en-US" altLang="ko-KR" sz="20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B2B</a:t>
            </a:r>
            <a:r>
              <a:rPr lang="ko-KR" altLang="en-US" sz="20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고객 </a:t>
            </a:r>
            <a:r>
              <a:rPr lang="ko-KR" altLang="en-US" sz="20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확보</a:t>
            </a:r>
            <a:endParaRPr lang="en-US" altLang="ko-KR" sz="2000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고객 확보 집중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grpSp>
        <p:nvGrpSpPr>
          <p:cNvPr id="9" name="Google Shape;225;p27"/>
          <p:cNvGrpSpPr/>
          <p:nvPr/>
        </p:nvGrpSpPr>
        <p:grpSpPr>
          <a:xfrm>
            <a:off x="263679" y="996932"/>
            <a:ext cx="4984181" cy="671823"/>
            <a:chOff x="508320" y="876693"/>
            <a:chExt cx="5399777" cy="671823"/>
          </a:xfrm>
        </p:grpSpPr>
        <p:sp>
          <p:nvSpPr>
            <p:cNvPr id="10" name="Google Shape;226;p27"/>
            <p:cNvSpPr txBox="1"/>
            <p:nvPr/>
          </p:nvSpPr>
          <p:spPr>
            <a:xfrm>
              <a:off x="508320" y="876693"/>
              <a:ext cx="5399777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앱 유저 확보 및 지속 이용 유도 전략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11" name="Google Shape;227;p27"/>
            <p:cNvCxnSpPr/>
            <p:nvPr/>
          </p:nvCxnSpPr>
          <p:spPr>
            <a:xfrm>
              <a:off x="659876" y="1425967"/>
              <a:ext cx="51132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8" name="직선 화살표 연결선 7"/>
          <p:cNvCxnSpPr>
            <a:endCxn id="12" idx="2"/>
          </p:cNvCxnSpPr>
          <p:nvPr/>
        </p:nvCxnSpPr>
        <p:spPr>
          <a:xfrm>
            <a:off x="5407267" y="3510257"/>
            <a:ext cx="738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07266" y="2987037"/>
            <a:ext cx="147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확보한 앱 유저 기반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Selling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왼쪽 대괄호 1"/>
          <p:cNvSpPr/>
          <p:nvPr/>
        </p:nvSpPr>
        <p:spPr>
          <a:xfrm>
            <a:off x="164287" y="2592852"/>
            <a:ext cx="45719" cy="161421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3739" y="2344931"/>
            <a:ext cx="1120455" cy="4313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 기존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3799" y="3920348"/>
            <a:ext cx="1130395" cy="4313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 신규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왼쪽 대괄호 16"/>
          <p:cNvSpPr/>
          <p:nvPr/>
        </p:nvSpPr>
        <p:spPr>
          <a:xfrm>
            <a:off x="1443004" y="3704671"/>
            <a:ext cx="99391" cy="142232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29024" y="3582123"/>
            <a:ext cx="1134666" cy="431397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포인트 확보 관심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9022" y="4820817"/>
            <a:ext cx="1134667" cy="431397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교정 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관심 유저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Google Shape;242;p28"/>
          <p:cNvSpPr txBox="1">
            <a:spLocks/>
          </p:cNvSpPr>
          <p:nvPr/>
        </p:nvSpPr>
        <p:spPr>
          <a:xfrm>
            <a:off x="1464500" y="2314031"/>
            <a:ext cx="1608606" cy="55693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  <a:buFont typeface="Arial"/>
              <a:buNone/>
            </a:pP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대부분 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‘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포인트 확보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’ 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목적으로 유입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42395" y="4415835"/>
            <a:ext cx="357090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78858" y="1822530"/>
            <a:ext cx="1074283" cy="317328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니즈</a:t>
            </a:r>
            <a:endParaRPr lang="ko-KR" altLang="en-US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61429" y="1815013"/>
            <a:ext cx="2184327" cy="335524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유저 확보</a:t>
            </a:r>
            <a:r>
              <a:rPr lang="en-US" altLang="ko-KR" sz="16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이용유도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전략</a:t>
            </a:r>
            <a:endParaRPr lang="ko-KR" altLang="en-US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Google Shape;242;p28"/>
          <p:cNvSpPr txBox="1">
            <a:spLocks/>
          </p:cNvSpPr>
          <p:nvPr/>
        </p:nvSpPr>
        <p:spPr>
          <a:xfrm>
            <a:off x="3134653" y="2295236"/>
            <a:ext cx="1930010" cy="1911828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  <a:buFont typeface="Arial"/>
              <a:buNone/>
            </a:pP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자세 진단 기능 이용 시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일정 포인트 지급함을 강조</a:t>
            </a:r>
            <a:endParaRPr lang="en-US" altLang="ko-KR" sz="1400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Google Shape;242;p28"/>
          <p:cNvSpPr txBox="1">
            <a:spLocks/>
          </p:cNvSpPr>
          <p:nvPr/>
        </p:nvSpPr>
        <p:spPr>
          <a:xfrm>
            <a:off x="3134653" y="4592181"/>
            <a:ext cx="1930010" cy="888667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  <a:buFont typeface="Arial"/>
              <a:buNone/>
            </a:pP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rPr>
              <a:t>무료로 지속적으로 자세 진단 및 교정 운동 추천을 받을 수 있음을 강조</a:t>
            </a:r>
            <a:endParaRPr lang="en-US" altLang="ko-KR" sz="1400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3739" y="3169135"/>
            <a:ext cx="27977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[3.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경쟁력 검증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마케팅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/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홍보 전략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5223738" y="1659755"/>
            <a:ext cx="360527" cy="37060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6364"/>
              </p:ext>
            </p:extLst>
          </p:nvPr>
        </p:nvGraphicFramePr>
        <p:xfrm>
          <a:off x="7575254" y="1425710"/>
          <a:ext cx="4472174" cy="2084547"/>
        </p:xfrm>
        <a:graphic>
          <a:graphicData uri="http://schemas.openxmlformats.org/drawingml/2006/table">
            <a:tbl>
              <a:tblPr/>
              <a:tblGrid>
                <a:gridCol w="1335263">
                  <a:extLst>
                    <a:ext uri="{9D8B030D-6E8A-4147-A177-3AD203B41FA5}">
                      <a16:colId xmlns:a16="http://schemas.microsoft.com/office/drawing/2014/main" val="2175409922"/>
                    </a:ext>
                  </a:extLst>
                </a:gridCol>
                <a:gridCol w="3136911">
                  <a:extLst>
                    <a:ext uri="{9D8B030D-6E8A-4147-A177-3AD203B41FA5}">
                      <a16:colId xmlns:a16="http://schemas.microsoft.com/office/drawing/2014/main" val="446401782"/>
                    </a:ext>
                  </a:extLst>
                </a:gridCol>
              </a:tblGrid>
              <a:tr h="26694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홍보 채널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구체적 내용</a:t>
                      </a:r>
                      <a:endParaRPr lang="ko-KR" altLang="en-US" sz="120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065634"/>
                  </a:ext>
                </a:extLst>
              </a:tr>
              <a:tr h="4668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Vitality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기존 앱 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부가 서비스로 걷기 자세 교정 서비스 제공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앱 홍보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186227"/>
                  </a:ext>
                </a:extLst>
              </a:tr>
              <a:tr h="4668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유투브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 후기를 통한 간접 광고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바이럴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마케팅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38998"/>
                  </a:ext>
                </a:extLst>
              </a:tr>
              <a:tr h="26694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 smtClean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인스타그램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 smtClean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인스타그램</a:t>
                      </a:r>
                      <a:r>
                        <a:rPr lang="ko-KR" altLang="en-US" sz="1200" dirty="0" smtClean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인플루언서</a:t>
                      </a:r>
                      <a:r>
                        <a:rPr lang="ko-KR" altLang="en-US" sz="1200" dirty="0" smtClean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마케팅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979093"/>
                  </a:ext>
                </a:extLst>
              </a:tr>
              <a:tr h="61697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오프라인 체험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이벤트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유동인구가 많은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곳에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임시 부스에서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앱 체험 기회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제공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-&gt;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현장을 촬영해 향후 홍보 영상에도 활용 가능</a:t>
                      </a:r>
                      <a:endParaRPr lang="ko-KR" altLang="en-US" sz="1200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4450" marR="44450" marT="25400" marB="25400" anchor="ctr">
                    <a:lnL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88920"/>
                  </a:ext>
                </a:extLst>
              </a:tr>
            </a:tbl>
          </a:graphicData>
        </a:graphic>
      </p:graphicFrame>
      <p:grpSp>
        <p:nvGrpSpPr>
          <p:cNvPr id="35" name="Google Shape;225;p27"/>
          <p:cNvGrpSpPr/>
          <p:nvPr/>
        </p:nvGrpSpPr>
        <p:grpSpPr>
          <a:xfrm>
            <a:off x="7713200" y="789549"/>
            <a:ext cx="3975301" cy="671823"/>
            <a:chOff x="508320" y="876693"/>
            <a:chExt cx="5399777" cy="671823"/>
          </a:xfrm>
        </p:grpSpPr>
        <p:sp>
          <p:nvSpPr>
            <p:cNvPr id="36" name="Google Shape;226;p27"/>
            <p:cNvSpPr txBox="1"/>
            <p:nvPr/>
          </p:nvSpPr>
          <p:spPr>
            <a:xfrm>
              <a:off x="508320" y="876693"/>
              <a:ext cx="5399777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홍보 채널 별 전략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37" name="Google Shape;227;p27"/>
            <p:cNvCxnSpPr/>
            <p:nvPr/>
          </p:nvCxnSpPr>
          <p:spPr>
            <a:xfrm>
              <a:off x="659876" y="1425967"/>
              <a:ext cx="51132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00682"/>
              </p:ext>
            </p:extLst>
          </p:nvPr>
        </p:nvGraphicFramePr>
        <p:xfrm>
          <a:off x="7575254" y="4109143"/>
          <a:ext cx="4532796" cy="2144813"/>
        </p:xfrm>
        <a:graphic>
          <a:graphicData uri="http://schemas.openxmlformats.org/drawingml/2006/table">
            <a:tbl>
              <a:tblPr firstRow="1" bandRow="1">
                <a:tableStyleId>{2C6B8798-FD5F-4B4B-96DE-74A8E004E839}</a:tableStyleId>
              </a:tblPr>
              <a:tblGrid>
                <a:gridCol w="974586">
                  <a:extLst>
                    <a:ext uri="{9D8B030D-6E8A-4147-A177-3AD203B41FA5}">
                      <a16:colId xmlns:a16="http://schemas.microsoft.com/office/drawing/2014/main" val="105349543"/>
                    </a:ext>
                  </a:extLst>
                </a:gridCol>
                <a:gridCol w="1709531">
                  <a:extLst>
                    <a:ext uri="{9D8B030D-6E8A-4147-A177-3AD203B41FA5}">
                      <a16:colId xmlns:a16="http://schemas.microsoft.com/office/drawing/2014/main" val="2646137212"/>
                    </a:ext>
                  </a:extLst>
                </a:gridCol>
                <a:gridCol w="1848679">
                  <a:extLst>
                    <a:ext uri="{9D8B030D-6E8A-4147-A177-3AD203B41FA5}">
                      <a16:colId xmlns:a16="http://schemas.microsoft.com/office/drawing/2014/main" val="3264455354"/>
                    </a:ext>
                  </a:extLst>
                </a:gridCol>
              </a:tblGrid>
              <a:tr h="19897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남성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여성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043053"/>
                  </a:ext>
                </a:extLst>
              </a:tr>
              <a:tr h="316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 이하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자세가 발라야 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‘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 제대로 클 수 있다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12247"/>
                  </a:ext>
                </a:extLst>
              </a:tr>
              <a:tr h="4775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자세 교정으로 숨겨진 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1cm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찾자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여자들의 영원한 숙제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몸매관리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  <a:r>
                        <a:rPr lang="en-US" altLang="ko-KR" sz="12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자세 교정부터 시작하자</a:t>
                      </a:r>
                      <a:r>
                        <a:rPr lang="en-US" altLang="ko-KR" sz="12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53650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30-40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장시간 업무로 거북이가 된 목과 틀어진 골반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 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틈틈이 체크해서 교정하자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757545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50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 이상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고질병 허리디스크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지금이라도 늦지 않았다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 </a:t>
                      </a:r>
                      <a:r>
                        <a:rPr lang="ko-KR" altLang="en-US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자세 교정으로 관리하자</a:t>
                      </a:r>
                      <a:r>
                        <a:rPr lang="en-US" altLang="ko-KR" sz="12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!</a:t>
                      </a:r>
                      <a:endParaRPr lang="ko-KR" altLang="en-US"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35967"/>
                  </a:ext>
                </a:extLst>
              </a:tr>
            </a:tbl>
          </a:graphicData>
        </a:graphic>
      </p:graphicFrame>
      <p:grpSp>
        <p:nvGrpSpPr>
          <p:cNvPr id="39" name="Google Shape;225;p27"/>
          <p:cNvGrpSpPr/>
          <p:nvPr/>
        </p:nvGrpSpPr>
        <p:grpSpPr>
          <a:xfrm>
            <a:off x="7835546" y="3427078"/>
            <a:ext cx="3975301" cy="671823"/>
            <a:chOff x="508320" y="876693"/>
            <a:chExt cx="5399777" cy="671823"/>
          </a:xfrm>
        </p:grpSpPr>
        <p:sp>
          <p:nvSpPr>
            <p:cNvPr id="40" name="Google Shape;226;p27"/>
            <p:cNvSpPr txBox="1"/>
            <p:nvPr/>
          </p:nvSpPr>
          <p:spPr>
            <a:xfrm>
              <a:off x="508320" y="876693"/>
              <a:ext cx="5399777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유저 </a:t>
              </a:r>
              <a:r>
                <a:rPr lang="en-US" altLang="ko-KR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segment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별 홍보 </a:t>
              </a:r>
              <a:r>
                <a:rPr lang="ko-KR" altLang="en-US" sz="2000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메세지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41" name="Google Shape;227;p27"/>
            <p:cNvCxnSpPr/>
            <p:nvPr/>
          </p:nvCxnSpPr>
          <p:spPr>
            <a:xfrm>
              <a:off x="659876" y="1425967"/>
              <a:ext cx="51132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944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1"/>
          <p:cNvGrpSpPr/>
          <p:nvPr/>
        </p:nvGrpSpPr>
        <p:grpSpPr>
          <a:xfrm>
            <a:off x="354963" y="940305"/>
            <a:ext cx="4505591" cy="671823"/>
            <a:chOff x="575821" y="876693"/>
            <a:chExt cx="4439238" cy="671823"/>
          </a:xfrm>
        </p:grpSpPr>
        <p:sp>
          <p:nvSpPr>
            <p:cNvPr id="303" name="Google Shape;303;p31"/>
            <p:cNvSpPr txBox="1"/>
            <p:nvPr/>
          </p:nvSpPr>
          <p:spPr>
            <a:xfrm>
              <a:off x="575821" y="876693"/>
              <a:ext cx="4311865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[기본 biz-model] AIA Vitality 앱 보강 </a:t>
              </a:r>
              <a:endParaRPr sz="2000" b="0" i="0" u="none" strike="noStrike" cap="none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304" name="Google Shape;304;p31"/>
            <p:cNvCxnSpPr/>
            <p:nvPr/>
          </p:nvCxnSpPr>
          <p:spPr>
            <a:xfrm>
              <a:off x="659876" y="1425967"/>
              <a:ext cx="43551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5" name="Google Shape;305;p31"/>
          <p:cNvGrpSpPr/>
          <p:nvPr/>
        </p:nvGrpSpPr>
        <p:grpSpPr>
          <a:xfrm>
            <a:off x="5586400" y="778704"/>
            <a:ext cx="6318334" cy="897617"/>
            <a:chOff x="662757" y="940886"/>
            <a:chExt cx="4750148" cy="897617"/>
          </a:xfrm>
        </p:grpSpPr>
        <p:sp>
          <p:nvSpPr>
            <p:cNvPr id="306" name="Google Shape;306;p31"/>
            <p:cNvSpPr txBox="1"/>
            <p:nvPr/>
          </p:nvSpPr>
          <p:spPr>
            <a:xfrm>
              <a:off x="696810" y="940886"/>
              <a:ext cx="4716095" cy="897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예상 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수익성 </a:t>
              </a:r>
              <a:r>
                <a:rPr lang="en-US" altLang="ko-KR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매출 </a:t>
              </a:r>
              <a:r>
                <a:rPr lang="en-US" altLang="ko-KR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비용</a:t>
              </a:r>
              <a:r>
                <a:rPr lang="en-US" altLang="ko-KR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307" name="Google Shape;307;p31"/>
            <p:cNvCxnSpPr/>
            <p:nvPr/>
          </p:nvCxnSpPr>
          <p:spPr>
            <a:xfrm>
              <a:off x="662757" y="1668196"/>
              <a:ext cx="451901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8" name="Google Shape;308;p31"/>
          <p:cNvSpPr txBox="1"/>
          <p:nvPr/>
        </p:nvSpPr>
        <p:spPr>
          <a:xfrm>
            <a:off x="248461" y="1854644"/>
            <a:ext cx="5006698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[Monetization]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앱내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삽입을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통한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추가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수익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모델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확보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가능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예상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판매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대상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(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자세교정 전문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)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헬스장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치매요양병원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등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수익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분배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구조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AIA측과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SK C&amp;C 간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수익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분배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[Biz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partner에게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주는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효용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]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파트너인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AIA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효용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증대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기존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민감한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건강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정보를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나름대로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비싼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값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         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포인트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제공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)을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치르고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획득해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옴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미래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건강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정보를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거부감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없이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&amp; </a:t>
            </a:r>
            <a:endParaRPr sz="14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        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상대적으로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적은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비용을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들여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획득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가능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[앱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유저에의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효용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] </a:t>
            </a:r>
            <a:endParaRPr sz="14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1)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이용자의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앱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이용에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대한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흥미도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상승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 2)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거의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무료로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자세 교정 </a:t>
            </a:r>
            <a:r>
              <a:rPr lang="ko-KR" alt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en-US" sz="1600" b="1" i="0" u="none" strike="noStrike" cap="none" dirty="0" err="1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주요</a:t>
            </a:r>
            <a:r>
              <a:rPr 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질병의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기초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진단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받을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수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있음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14" name="Google Shape;3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Google Shape;308;p31"/>
          <p:cNvSpPr txBox="1"/>
          <p:nvPr/>
        </p:nvSpPr>
        <p:spPr>
          <a:xfrm>
            <a:off x="5989481" y="1594969"/>
            <a:ext cx="4932965" cy="242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[Top-down]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헬스케어 앱 관련 시장 규모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 서비스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점유율  </a:t>
            </a:r>
            <a:endParaRPr lang="en-US" altLang="ko-KR" sz="1600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-&gt; Proxy) </a:t>
            </a:r>
            <a:r>
              <a:rPr lang="ko-KR" altLang="en-US" sz="160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해외 자세교정 관련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시장 규모 </a:t>
            </a:r>
            <a:endParaRPr lang="en-US" sz="1600" i="0" u="none" strike="noStrike" cap="none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i="0" u="none" strike="noStrike" cap="none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[Bottom-up]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기존 월 활성 유저 수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(MAU)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* </a:t>
            </a:r>
            <a:r>
              <a:rPr lang="ko-KR" alt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평균 앱 구동 시간 </a:t>
            </a:r>
            <a:r>
              <a:rPr lang="en-US" altLang="ko-KR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600" b="1" i="0" u="none" strike="noStrike" cap="none" dirty="0" err="1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유저별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평균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 노출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/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클릭 수 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*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노출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/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클릭당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단가 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+ 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ko-KR" alt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신규 활성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 수 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* </a:t>
            </a:r>
            <a:r>
              <a:rPr lang="ko-KR" altLang="en-US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평균 앱 구동 시간 </a:t>
            </a:r>
            <a:r>
              <a:rPr lang="en-US" altLang="ko-KR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600" b="1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유저별</a:t>
            </a:r>
            <a:r>
              <a:rPr lang="ko-KR" altLang="en-US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평균 광고 노출</a:t>
            </a:r>
            <a:r>
              <a:rPr lang="en-US" altLang="ko-KR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클릭 수 </a:t>
            </a:r>
            <a:r>
              <a:rPr lang="en-US" altLang="ko-KR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노출</a:t>
            </a:r>
            <a:r>
              <a:rPr lang="en-US" altLang="ko-KR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클릭당 단가 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3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[3.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경쟁력 검증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비즈니스 모델의 효용 및 예상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수익성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65599" y="1594969"/>
            <a:ext cx="567333" cy="2413220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매출 규모 추산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65599" y="4040572"/>
            <a:ext cx="567333" cy="1363776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비용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규모 추산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AutoShape 9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prstGeom prst="chevron">
            <a:avLst>
              <a:gd name="adj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8" hidden="1"/>
          <p:cNvSpPr>
            <a:spLocks noSelect="1" noChangeArrowheads="1"/>
          </p:cNvSpPr>
          <p:nvPr/>
        </p:nvSpPr>
        <p:spPr bwMode="auto">
          <a:xfrm>
            <a:off x="0" y="2044700"/>
            <a:ext cx="1587500" cy="1587500"/>
          </a:xfrm>
          <a:prstGeom prst="homePlate">
            <a:avLst>
              <a:gd name="adj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097715" y="22691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_x1176999352"/>
          <p:cNvGrpSpPr>
            <a:grpSpLocks/>
          </p:cNvGrpSpPr>
          <p:nvPr/>
        </p:nvGrpSpPr>
        <p:grpSpPr bwMode="auto">
          <a:xfrm>
            <a:off x="6349449" y="4040572"/>
            <a:ext cx="4047726" cy="414508"/>
            <a:chOff x="6972" y="237"/>
            <a:chExt cx="28125" cy="4536"/>
          </a:xfrm>
        </p:grpSpPr>
        <p:sp>
          <p:nvSpPr>
            <p:cNvPr id="7" name="_x1177000360"/>
            <p:cNvSpPr>
              <a:spLocks noChangeArrowheads="1"/>
            </p:cNvSpPr>
            <p:nvPr/>
          </p:nvSpPr>
          <p:spPr bwMode="auto">
            <a:xfrm>
              <a:off x="6972" y="237"/>
              <a:ext cx="7632" cy="4536"/>
            </a:xfrm>
            <a:prstGeom prst="homePlate">
              <a:avLst>
                <a:gd name="adj" fmla="val 32358"/>
              </a:avLst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앱 개발</a:t>
              </a:r>
              <a:endPara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_x1177001008"/>
            <p:cNvSpPr>
              <a:spLocks noChangeArrowheads="1"/>
            </p:cNvSpPr>
            <p:nvPr/>
          </p:nvSpPr>
          <p:spPr bwMode="auto">
            <a:xfrm>
              <a:off x="13848" y="237"/>
              <a:ext cx="7632" cy="4536"/>
            </a:xfrm>
            <a:prstGeom prst="chevron">
              <a:avLst>
                <a:gd name="adj" fmla="val 32654"/>
              </a:avLst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마케팅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홍보</a:t>
              </a:r>
              <a:endPara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_x1177002304"/>
            <p:cNvSpPr>
              <a:spLocks noChangeArrowheads="1"/>
            </p:cNvSpPr>
            <p:nvPr/>
          </p:nvSpPr>
          <p:spPr bwMode="auto">
            <a:xfrm>
              <a:off x="20628" y="237"/>
              <a:ext cx="7632" cy="4536"/>
            </a:xfrm>
            <a:prstGeom prst="chevron">
              <a:avLst>
                <a:gd name="adj" fmla="val 32654"/>
              </a:avLst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앱 업데이트</a:t>
              </a:r>
              <a:endPara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_x1177001152"/>
            <p:cNvSpPr>
              <a:spLocks noChangeArrowheads="1"/>
            </p:cNvSpPr>
            <p:nvPr/>
          </p:nvSpPr>
          <p:spPr bwMode="auto">
            <a:xfrm>
              <a:off x="27465" y="237"/>
              <a:ext cx="7632" cy="4536"/>
            </a:xfrm>
            <a:prstGeom prst="chevron">
              <a:avLst>
                <a:gd name="adj" fmla="val 32654"/>
              </a:avLst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앱 유지관리</a:t>
              </a:r>
              <a:endPara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77" y="1740775"/>
            <a:ext cx="1650646" cy="18835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71909" y="4542941"/>
            <a:ext cx="98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디자이너 고용비용</a:t>
            </a:r>
            <a:endParaRPr lang="en-US" altLang="ko-KR" sz="12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발비용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97829" y="4516547"/>
            <a:ext cx="1043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인플루언서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광고 비용</a:t>
            </a:r>
            <a:endParaRPr lang="en-US" altLang="ko-KR" sz="12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/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 광고 비용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9456" y="4525810"/>
            <a:ext cx="104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자세 관련 데이터 확보 비용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8784" y="4516547"/>
            <a:ext cx="1265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유지보수비용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0746769" y="2095928"/>
            <a:ext cx="1058238" cy="88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57186" y="2066198"/>
            <a:ext cx="1265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CAGR 70%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68229" y="5477615"/>
            <a:ext cx="6710893" cy="42108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후 손익분기점 달성 예상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392" y="2136913"/>
            <a:ext cx="1351722" cy="7851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기능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391" y="3094382"/>
            <a:ext cx="1351723" cy="1087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만보기 기능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포인트 수령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5314" y="2136913"/>
            <a:ext cx="1729409" cy="7851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신규 서비스 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기능</a:t>
            </a:r>
            <a:endParaRPr lang="ko-KR" altLang="en-US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314" y="3079134"/>
            <a:ext cx="1729409" cy="1103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걷는 자세 측정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분석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 있는 신체 부위 교정 영상 추천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68924" y="2131603"/>
            <a:ext cx="1537964" cy="785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추가 기능</a:t>
            </a:r>
            <a:endParaRPr lang="en-US" altLang="ko-KR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78633" y="3043353"/>
            <a:ext cx="1513015" cy="11236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질병 간편 진단 </a:t>
            </a:r>
            <a:endParaRPr lang="en-US" altLang="ko-KR" b="1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질병 심층 진단 및 치료 병원 연계</a:t>
            </a:r>
            <a:endParaRPr lang="en-US" altLang="ko-KR" b="1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개인별 맞춤 건강 </a:t>
            </a:r>
            <a:r>
              <a:rPr lang="ko-KR" altLang="en-US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컨설팅</a:t>
            </a:r>
            <a:endParaRPr lang="en-US" altLang="ko-KR" b="1" dirty="0" smtClean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1114" y="2313432"/>
            <a:ext cx="48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723" y="2313924"/>
            <a:ext cx="48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</a:t>
            </a:r>
          </a:p>
        </p:txBody>
      </p:sp>
      <p:sp>
        <p:nvSpPr>
          <p:cNvPr id="22" name="Google Shape;319;p32"/>
          <p:cNvSpPr/>
          <p:nvPr/>
        </p:nvSpPr>
        <p:spPr>
          <a:xfrm>
            <a:off x="5922696" y="941630"/>
            <a:ext cx="5905052" cy="5357598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3642694" y="3314698"/>
            <a:ext cx="4055164" cy="308115"/>
          </a:xfrm>
          <a:prstGeom prst="triangle">
            <a:avLst>
              <a:gd name="adj" fmla="val 65613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20295986">
            <a:off x="1129596" y="4742722"/>
            <a:ext cx="3709397" cy="438440"/>
          </a:xfrm>
          <a:prstGeom prst="rightArrow">
            <a:avLst/>
          </a:prstGeom>
          <a:solidFill>
            <a:srgbClr val="F481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11;p26"/>
          <p:cNvSpPr txBox="1"/>
          <p:nvPr/>
        </p:nvSpPr>
        <p:spPr>
          <a:xfrm>
            <a:off x="969379" y="4701256"/>
            <a:ext cx="4029829" cy="6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20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VISION: </a:t>
            </a:r>
            <a:r>
              <a:rPr lang="ko-KR" altLang="en-US" sz="20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개인의 종합 건강 관리 앱으로의 도약</a:t>
            </a:r>
            <a:endParaRPr sz="20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24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[4.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기대효과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Economic Value: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향후 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‘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종합헬스케어앱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’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으로의 확장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/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발전 가능성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pic>
        <p:nvPicPr>
          <p:cNvPr id="25" name="Google Shape;193;p25" descr="https://lh6.googleusercontent.com/sy-9sn8fhGalNp4RLgIM2z59pLm9Mp4kRVqh1hm8j_LAzeYUozNUHxEa5Y5PDsMfdc40sW2BtOYvk8u7-XWGhV-Q83y4rJr4q481jGUeFQz3Rya6-SzPqh2bKYChbWK1cDnXYgKwFv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1856" y="1346685"/>
            <a:ext cx="1693851" cy="92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94;p25" descr="https://lh5.googleusercontent.com/SiAWnJWbAD1vtIjabo1UOQQESQc1rWoN5nSlT4RoWC1v4IqJHGj5r0Oahv9HlB_MWtHR_zHbl4-kpC3vcpEf29aC_lGlSupr0vXxkPU-HLR26EZaA8ay-_fIvJtK8VSvDWggWj66_g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6919" y="1337086"/>
            <a:ext cx="1668084" cy="9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95;p25" descr="https://lh6.googleusercontent.com/lBnIaH0I55we-cqQwuv3xbwKZsOj1zTzdH_aO8l_UwJveEtHyooHMiJPn-IwTPnMegaf6s9W8cjXytBGtzhPO9UVoC5lU8a_Adbzq1zuPvYpan2Mq1rQgQMYq9qv0pGXBf47ufdsTl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3365" y="1274325"/>
            <a:ext cx="1884383" cy="103910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96;p25"/>
          <p:cNvSpPr/>
          <p:nvPr/>
        </p:nvSpPr>
        <p:spPr>
          <a:xfrm>
            <a:off x="5916472" y="2288779"/>
            <a:ext cx="2084457" cy="73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알츠하이머</a:t>
            </a:r>
            <a:r>
              <a:rPr lang="en-US" sz="1200" b="1" i="0" u="sng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1" i="0" u="sng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</a:t>
            </a:r>
            <a:endParaRPr sz="1200" b="1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걸음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걷는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속도가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정상인보다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늦지만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혈관성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치매나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파킨슨병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환자보다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보폭도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크고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비교적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잘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걸음</a:t>
            </a:r>
            <a:endParaRPr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/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</a:br>
            <a:endParaRPr sz="12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29" name="Google Shape;197;p25"/>
          <p:cNvSpPr/>
          <p:nvPr/>
        </p:nvSpPr>
        <p:spPr>
          <a:xfrm>
            <a:off x="8071365" y="2284462"/>
            <a:ext cx="1879192" cy="125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파킨슨병</a:t>
            </a:r>
            <a:endParaRPr sz="1200" b="1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서서히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발이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느려지거나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땅에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끌리기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시작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.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몸이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경직된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상태에서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주춤주춤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아주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작은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보폭으로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걷는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잔걸음</a:t>
            </a:r>
            <a:endParaRPr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/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</a:br>
            <a:endParaRPr sz="12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0" name="Google Shape;198;p25"/>
          <p:cNvSpPr/>
          <p:nvPr/>
        </p:nvSpPr>
        <p:spPr>
          <a:xfrm>
            <a:off x="9934454" y="2267713"/>
            <a:ext cx="1932918" cy="14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뇌성마비</a:t>
            </a:r>
            <a:endParaRPr sz="1200" b="1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보장은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짧으며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느리고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유각기에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양하지는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내회전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시키고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안으로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돌리는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소위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원회전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자세로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하여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몸앞으로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가져옴</a:t>
            </a:r>
            <a:endParaRPr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/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</a:br>
            <a:endParaRPr sz="12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1" name="Google Shape;211;p26"/>
          <p:cNvSpPr txBox="1"/>
          <p:nvPr/>
        </p:nvSpPr>
        <p:spPr>
          <a:xfrm>
            <a:off x="6015622" y="979659"/>
            <a:ext cx="4837907" cy="30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걸음걸이 이상이 생기는 질병 간편 진단 기능 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2" name="Google Shape;211;p26"/>
          <p:cNvSpPr txBox="1"/>
          <p:nvPr/>
        </p:nvSpPr>
        <p:spPr>
          <a:xfrm>
            <a:off x="6015622" y="3426356"/>
            <a:ext cx="4837907" cy="30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질병 심층 진단 및 치료 병원 추천</a:t>
            </a:r>
            <a:r>
              <a:rPr lang="en-US" altLang="ko-KR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 서비스 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3" name="Google Shape;234;p27"/>
          <p:cNvSpPr/>
          <p:nvPr/>
        </p:nvSpPr>
        <p:spPr>
          <a:xfrm>
            <a:off x="6041771" y="3789189"/>
            <a:ext cx="5626768" cy="5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해당 질병 관련 진단 </a:t>
            </a:r>
            <a:r>
              <a:rPr lang="en-US" altLang="ko-KR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or </a:t>
            </a: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치료 </a:t>
            </a:r>
            <a:r>
              <a:rPr lang="en-US" altLang="ko-KR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or </a:t>
            </a: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요양 병원 추천</a:t>
            </a:r>
            <a:r>
              <a:rPr lang="en-US" altLang="ko-KR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/</a:t>
            </a: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연계 서비스 제공 가능 </a:t>
            </a:r>
            <a:endParaRPr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 경우</a:t>
            </a:r>
            <a:r>
              <a:rPr lang="en-US" altLang="ko-KR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병원으로부터 중개 </a:t>
            </a:r>
            <a:r>
              <a:rPr lang="en-US" altLang="ko-KR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or </a:t>
            </a:r>
            <a:r>
              <a:rPr lang="ko-KR" altLang="en-US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 수수료 수익 획득 가능 </a:t>
            </a:r>
            <a:endParaRPr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4" name="Google Shape;211;p26"/>
          <p:cNvSpPr txBox="1"/>
          <p:nvPr/>
        </p:nvSpPr>
        <p:spPr>
          <a:xfrm>
            <a:off x="6041771" y="4463156"/>
            <a:ext cx="5547255" cy="37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축적된 고객의 건강 관련 데이터 기반 개인 맞춤 건강 컨설팅 기능 제공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12491" y="4781916"/>
            <a:ext cx="1573216" cy="26001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하루 걷는 횟수</a:t>
            </a:r>
            <a:endParaRPr lang="ko-KR" altLang="en-US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16456" y="5486941"/>
            <a:ext cx="1573216" cy="37740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데이터 </a:t>
            </a:r>
            <a:r>
              <a:rPr lang="en-US" altLang="ko-KR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증상</a:t>
            </a:r>
            <a:r>
              <a:rPr lang="en-US" altLang="ko-KR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질병 데이터</a:t>
            </a:r>
            <a:endParaRPr lang="ko-KR" altLang="en-US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6517" y="5901590"/>
            <a:ext cx="1573216" cy="20999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특정 질병 관련 데이터</a:t>
            </a:r>
            <a:endParaRPr lang="ko-KR" altLang="en-US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14034" y="5071753"/>
            <a:ext cx="1573216" cy="383328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식습관</a:t>
            </a:r>
            <a:r>
              <a:rPr lang="en-US" altLang="ko-KR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생활습관 데이터</a:t>
            </a:r>
            <a:endParaRPr lang="ko-KR" altLang="en-US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8096134" y="5148505"/>
            <a:ext cx="1084123" cy="438440"/>
          </a:xfrm>
          <a:prstGeom prst="rightArrow">
            <a:avLst/>
          </a:prstGeom>
          <a:solidFill>
            <a:srgbClr val="F4812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256499" y="4835994"/>
            <a:ext cx="2332528" cy="295393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주의해야할 질병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256497" y="5157368"/>
            <a:ext cx="2332528" cy="295393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부족한 영양소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254184" y="5498882"/>
            <a:ext cx="2332528" cy="295393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맞춤 운동법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254184" y="5831610"/>
            <a:ext cx="2332528" cy="295393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영양제 추천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8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19;p32"/>
          <p:cNvSpPr/>
          <p:nvPr/>
        </p:nvSpPr>
        <p:spPr>
          <a:xfrm>
            <a:off x="296702" y="876693"/>
            <a:ext cx="5553659" cy="5357598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6018243" y="876693"/>
            <a:ext cx="5905052" cy="5357598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0" y="216913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cxnSp>
        <p:nvCxnSpPr>
          <p:cNvPr id="336" name="Google Shape;336;p32"/>
          <p:cNvCxnSpPr/>
          <p:nvPr/>
        </p:nvCxnSpPr>
        <p:spPr>
          <a:xfrm>
            <a:off x="367748" y="1768831"/>
            <a:ext cx="531497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7" name="Google Shape;337;p32"/>
          <p:cNvSpPr txBox="1"/>
          <p:nvPr/>
        </p:nvSpPr>
        <p:spPr>
          <a:xfrm>
            <a:off x="367748" y="991066"/>
            <a:ext cx="5194751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</a:t>
            </a:r>
            <a:r>
              <a:rPr lang="ko-KR" altLang="en-US" sz="20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자세 교정 효용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] </a:t>
            </a:r>
            <a:r>
              <a:rPr lang="ko-KR" altLang="en-US" sz="20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현대 사회 환경의 변화로 이른 나이부터 증가 중인 자세 관련 질병 예방으로 관련 사회적 비용 감소 효과 </a:t>
            </a:r>
            <a:endParaRPr sz="20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4" y="3453715"/>
            <a:ext cx="2999353" cy="2139666"/>
          </a:xfrm>
          <a:prstGeom prst="rect">
            <a:avLst/>
          </a:prstGeom>
        </p:spPr>
      </p:pic>
      <p:sp>
        <p:nvSpPr>
          <p:cNvPr id="26" name="Google Shape;338;p32"/>
          <p:cNvSpPr txBox="1"/>
          <p:nvPr/>
        </p:nvSpPr>
        <p:spPr>
          <a:xfrm>
            <a:off x="3514947" y="3513957"/>
            <a:ext cx="2537680" cy="212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증가하는 </a:t>
            </a:r>
            <a:r>
              <a:rPr lang="en-US" altLang="ko-KR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척추 </a:t>
            </a:r>
            <a:r>
              <a:rPr lang="ko-KR" altLang="en-US" sz="1600" b="1" dirty="0" err="1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질환자</a:t>
            </a:r>
            <a:r>
              <a:rPr lang="ko-KR" altLang="en-US" sz="1600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원인</a:t>
            </a:r>
            <a:endParaRPr lang="en-US" altLang="ko-KR" sz="1600" b="1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오랜 학업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취업 준비</a:t>
            </a:r>
            <a:endParaRPr lang="en-US" altLang="ko-KR" sz="1600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운동 부족</a:t>
            </a:r>
            <a:endParaRPr lang="en-US" altLang="ko-KR" sz="1600" b="0" i="0" u="none" strike="noStrike" cap="none" dirty="0" smtClean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책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노트북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스마트폰 장시간 이용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8" y="2356776"/>
            <a:ext cx="5325494" cy="738360"/>
          </a:xfrm>
          <a:prstGeom prst="rect">
            <a:avLst/>
          </a:prstGeom>
        </p:spPr>
      </p:pic>
      <p:sp>
        <p:nvSpPr>
          <p:cNvPr id="30" name="Google Shape;338;p32"/>
          <p:cNvSpPr txBox="1"/>
          <p:nvPr/>
        </p:nvSpPr>
        <p:spPr>
          <a:xfrm>
            <a:off x="1095419" y="1961381"/>
            <a:ext cx="3866503" cy="26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척추질환 환자 및 관련 의료비 증가 추이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8" name="Google Shape;204;p26"/>
          <p:cNvSpPr txBox="1"/>
          <p:nvPr/>
        </p:nvSpPr>
        <p:spPr>
          <a:xfrm>
            <a:off x="19514" y="165243"/>
            <a:ext cx="10520278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[4.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기대효과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Social Value: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사회 구성원 전반의 건강 증진으로 인한 효용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19" name="Google Shape;319;p32"/>
          <p:cNvSpPr/>
          <p:nvPr/>
        </p:nvSpPr>
        <p:spPr>
          <a:xfrm>
            <a:off x="6018243" y="876693"/>
            <a:ext cx="5905052" cy="5357598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" name="Google Shape;322;p32"/>
          <p:cNvGrpSpPr/>
          <p:nvPr/>
        </p:nvGrpSpPr>
        <p:grpSpPr>
          <a:xfrm>
            <a:off x="8793575" y="2537740"/>
            <a:ext cx="2930154" cy="1925843"/>
            <a:chOff x="1686694" y="1347614"/>
            <a:chExt cx="5681737" cy="3023571"/>
          </a:xfrm>
        </p:grpSpPr>
        <p:grpSp>
          <p:nvGrpSpPr>
            <p:cNvPr id="21" name="Google Shape;323;p32"/>
            <p:cNvGrpSpPr/>
            <p:nvPr/>
          </p:nvGrpSpPr>
          <p:grpSpPr>
            <a:xfrm>
              <a:off x="1775569" y="1347614"/>
              <a:ext cx="5592862" cy="3023571"/>
              <a:chOff x="1775569" y="1347614"/>
              <a:chExt cx="5592862" cy="3023571"/>
            </a:xfrm>
          </p:grpSpPr>
          <p:pic>
            <p:nvPicPr>
              <p:cNvPr id="27" name="Google Shape;324;p3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75569" y="1347614"/>
                <a:ext cx="5592862" cy="3023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325;p32"/>
              <p:cNvPicPr preferRelativeResize="0"/>
              <p:nvPr/>
            </p:nvPicPr>
            <p:blipFill rotWithShape="1">
              <a:blip r:embed="rId5">
                <a:alphaModFix/>
              </a:blip>
              <a:srcRect l="13680" t="65625" r="55479" b="24294"/>
              <a:stretch/>
            </p:blipFill>
            <p:spPr>
              <a:xfrm>
                <a:off x="2382978" y="3124201"/>
                <a:ext cx="1724891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326;p32"/>
              <p:cNvPicPr preferRelativeResize="0"/>
              <p:nvPr/>
            </p:nvPicPr>
            <p:blipFill rotWithShape="1">
              <a:blip r:embed="rId5">
                <a:alphaModFix/>
              </a:blip>
              <a:srcRect l="13680" t="65625" r="55479" b="24294"/>
              <a:stretch/>
            </p:blipFill>
            <p:spPr>
              <a:xfrm>
                <a:off x="2225786" y="2819401"/>
                <a:ext cx="1724891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27;p32"/>
              <p:cNvPicPr preferRelativeResize="0"/>
              <p:nvPr/>
            </p:nvPicPr>
            <p:blipFill rotWithShape="1">
              <a:blip r:embed="rId5">
                <a:alphaModFix/>
              </a:blip>
              <a:srcRect l="9342" t="65642" r="59815" b="26127"/>
              <a:stretch/>
            </p:blipFill>
            <p:spPr>
              <a:xfrm>
                <a:off x="2262759" y="3752820"/>
                <a:ext cx="1724891" cy="248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8;p32"/>
              <p:cNvPicPr preferRelativeResize="0"/>
              <p:nvPr/>
            </p:nvPicPr>
            <p:blipFill rotWithShape="1">
              <a:blip r:embed="rId5">
                <a:alphaModFix/>
              </a:blip>
              <a:srcRect l="9342" t="65642" r="59815" b="26127"/>
              <a:stretch/>
            </p:blipFill>
            <p:spPr>
              <a:xfrm>
                <a:off x="3094194" y="3760468"/>
                <a:ext cx="1724891" cy="2488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" name="Google Shape;329;p32"/>
            <p:cNvSpPr/>
            <p:nvPr/>
          </p:nvSpPr>
          <p:spPr>
            <a:xfrm>
              <a:off x="1879516" y="1691551"/>
              <a:ext cx="148123" cy="86409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sp>
          <p:nvSpPr>
            <p:cNvPr id="25" name="Google Shape;330;p32"/>
            <p:cNvSpPr txBox="1"/>
            <p:nvPr/>
          </p:nvSpPr>
          <p:spPr>
            <a:xfrm>
              <a:off x="1686694" y="1489049"/>
              <a:ext cx="576064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신</a:t>
              </a:r>
              <a:endParaRPr sz="1100" b="1" i="0" u="none" strike="noStrike" cap="none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체</a:t>
              </a:r>
              <a:endParaRPr sz="1100" b="1" i="0" u="none" strike="noStrike" cap="none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능</a:t>
              </a:r>
              <a:endParaRPr sz="1100" b="1" i="0" u="none" strike="noStrike" cap="none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력</a:t>
              </a:r>
              <a:endParaRPr sz="1100" b="1" i="0" u="none" strike="noStrike" cap="none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3" name="Google Shape;331;p32"/>
          <p:cNvGrpSpPr/>
          <p:nvPr/>
        </p:nvGrpSpPr>
        <p:grpSpPr>
          <a:xfrm>
            <a:off x="6006986" y="999184"/>
            <a:ext cx="5980967" cy="789541"/>
            <a:chOff x="751384" y="595281"/>
            <a:chExt cx="3873631" cy="789541"/>
          </a:xfrm>
        </p:grpSpPr>
        <p:sp>
          <p:nvSpPr>
            <p:cNvPr id="34" name="Google Shape;332;p32"/>
            <p:cNvSpPr txBox="1"/>
            <p:nvPr/>
          </p:nvSpPr>
          <p:spPr>
            <a:xfrm>
              <a:off x="751384" y="595281"/>
              <a:ext cx="3873631" cy="67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[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주요 질병 진단 효용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] 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기초 치매 검사에 대한 대중의 관심 제고 및 접근성 향상 </a:t>
              </a: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-&gt;</a:t>
              </a:r>
              <a:r>
                <a:rPr lang="en-US" sz="2000" b="0" i="0" u="none" strike="noStrike" cap="none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조기진단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,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치료로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독립적으로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생활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가능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시기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연장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및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중병으로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인한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사회적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비용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감소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35" name="Google Shape;333;p32"/>
            <p:cNvCxnSpPr/>
            <p:nvPr/>
          </p:nvCxnSpPr>
          <p:spPr>
            <a:xfrm>
              <a:off x="813373" y="1384822"/>
              <a:ext cx="370270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" name="Google Shape;338;p32"/>
          <p:cNvSpPr txBox="1"/>
          <p:nvPr/>
        </p:nvSpPr>
        <p:spPr>
          <a:xfrm>
            <a:off x="6088013" y="2199482"/>
            <a:ext cx="2537680" cy="334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검사의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3가지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단계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1)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선별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검사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보건소에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가서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간이정신상태검사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2)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진단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(8만원)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-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전문의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진차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치매척도검사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치매신경인지검사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일상생활척도검사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3)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감별검사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(15만원)</a:t>
            </a:r>
            <a:endParaRPr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   -CBC,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간기능검사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신장기능검사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갑상선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기능검사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전해질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매독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요검사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뇌영상촬영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등 </a:t>
            </a:r>
            <a:endParaRPr sz="1600" b="0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목차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(Index)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AutoShape 5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prstGeom prst="homePlate">
            <a:avLst>
              <a:gd name="adj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Google Shape;204;p26"/>
          <p:cNvSpPr txBox="1"/>
          <p:nvPr/>
        </p:nvSpPr>
        <p:spPr>
          <a:xfrm>
            <a:off x="843460" y="1011989"/>
            <a:ext cx="11023861" cy="530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1) </a:t>
            </a:r>
            <a:r>
              <a:rPr lang="ko-KR" altLang="en-US" sz="20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 제안 배경</a:t>
            </a:r>
            <a:endParaRPr lang="en-US" altLang="ko-KR" sz="2000" b="1" i="0" u="none" strike="noStrike" cap="none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ko-KR" altLang="en-US" sz="18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         </a:t>
            </a:r>
            <a:r>
              <a:rPr lang="en-US" altLang="ko-KR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1-1) why </a:t>
            </a:r>
            <a:r>
              <a:rPr lang="ko-KR" altLang="en-US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자세교정</a:t>
            </a:r>
            <a:r>
              <a:rPr lang="en-US" altLang="ko-KR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?</a:t>
            </a: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1-2) why ‘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자가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교정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i="0" u="none" strike="noStrike" cap="none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altLang="ko-KR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         1-3) why AIA Vitality </a:t>
            </a:r>
            <a:r>
              <a:rPr lang="ko-KR" altLang="en-US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앱 활용</a:t>
            </a:r>
            <a:r>
              <a:rPr lang="en-US" altLang="ko-KR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? </a:t>
            </a:r>
            <a:r>
              <a:rPr lang="ko-KR" altLang="en-US" sz="1600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endParaRPr lang="en-US" altLang="ko-KR" sz="1600" i="0" u="none" strike="noStrike" cap="none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ko-KR" sz="1800" i="0" u="none" strike="noStrike" cap="none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신사업 아이템 소개</a:t>
            </a:r>
            <a:endParaRPr lang="en-US" altLang="ko-KR" sz="2000" b="1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ko-KR" altLang="en-US" sz="18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2-1</a:t>
            </a: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prototype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 영상 </a:t>
            </a:r>
            <a:endParaRPr lang="en-US" altLang="ko-KR" sz="1600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2-2)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과정 및 한계 </a:t>
            </a:r>
            <a:endParaRPr lang="en-US" altLang="ko-KR" sz="16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2-3)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AIA Vitality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앱 내 탑재 예상 이미지</a:t>
            </a:r>
            <a:endParaRPr lang="en-US" altLang="ko-KR" sz="1600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ko-KR" sz="18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sz="20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신사업 아이템 </a:t>
            </a:r>
            <a:r>
              <a:rPr lang="ko-KR" altLang="en-US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경쟁력 검증 </a:t>
            </a:r>
            <a:endParaRPr lang="en-US" altLang="ko-KR" sz="2000" b="1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ko-KR" altLang="en-US" sz="18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</a:t>
            </a: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-1</a:t>
            </a: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유사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 서비스 분석  </a:t>
            </a:r>
            <a:endParaRPr lang="en-US" altLang="ko-KR" sz="16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3-2</a:t>
            </a: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비즈니스 모델</a:t>
            </a:r>
            <a:endParaRPr lang="en-US" altLang="ko-KR" sz="1600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3-3)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마케팅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홍보 전략</a:t>
            </a:r>
            <a:endParaRPr lang="en-US" altLang="ko-KR" sz="1600" dirty="0" smtClean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3-4)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비즈니스 모델의 효용 및 예상 수익성</a:t>
            </a:r>
            <a:endParaRPr lang="en-US" altLang="ko-KR" sz="16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ko-KR" sz="18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en-US" altLang="ko-KR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0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기대효과 </a:t>
            </a:r>
            <a:endParaRPr lang="en-US" altLang="ko-KR" sz="2000" b="1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ko-KR" altLang="en-US" sz="18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4-1</a:t>
            </a: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EV: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사업 확장 가능성  </a:t>
            </a:r>
            <a:endParaRPr lang="en-US" altLang="ko-KR" sz="16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160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</a:t>
            </a:r>
            <a:r>
              <a:rPr lang="en-US" altLang="ko-KR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4-2) SV: </a:t>
            </a:r>
            <a:r>
              <a:rPr lang="ko-KR" altLang="en-US" sz="1600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사회 구성원의 건강 증진으로 인한 효용 </a:t>
            </a:r>
            <a:endParaRPr lang="en-US" altLang="ko-KR" sz="1600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0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7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_x746537712"/>
          <p:cNvSpPr>
            <a:spLocks noChangeArrowheads="1"/>
          </p:cNvSpPr>
          <p:nvPr/>
        </p:nvSpPr>
        <p:spPr bwMode="auto">
          <a:xfrm>
            <a:off x="991268" y="3497262"/>
            <a:ext cx="10094940" cy="2701925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_x746538288"/>
          <p:cNvSpPr>
            <a:spLocks noChangeArrowheads="1"/>
          </p:cNvSpPr>
          <p:nvPr/>
        </p:nvSpPr>
        <p:spPr bwMode="auto">
          <a:xfrm rot="5400000">
            <a:off x="4689019" y="-2444303"/>
            <a:ext cx="2699438" cy="10094940"/>
          </a:xfrm>
          <a:prstGeom prst="homePlate">
            <a:avLst>
              <a:gd name="adj" fmla="val 13407"/>
            </a:avLst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[1.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제안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배경1]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스마트폰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, PC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의 보급 및 한 자세로 오랫동안 공부나 업무를 보는 현대인의 특성상 잘못된 자세로 인한 질병이 증가하고 있는 추세임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02741" y="3976361"/>
            <a:ext cx="3253785" cy="2199351"/>
            <a:chOff x="571450" y="4150359"/>
            <a:chExt cx="4234446" cy="2199351"/>
          </a:xfrm>
        </p:grpSpPr>
        <p:sp>
          <p:nvSpPr>
            <p:cNvPr id="20" name="Google Shape;211;p26"/>
            <p:cNvSpPr txBox="1"/>
            <p:nvPr/>
          </p:nvSpPr>
          <p:spPr>
            <a:xfrm>
              <a:off x="1214251" y="4150359"/>
              <a:ext cx="2758704" cy="364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altLang="en-US" sz="1200" b="1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허리디스크 발생 주요 요인</a:t>
              </a:r>
              <a:endParaRPr sz="12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graphicFrame>
          <p:nvGraphicFramePr>
            <p:cNvPr id="4" name="차트 3"/>
            <p:cNvGraphicFramePr/>
            <p:nvPr>
              <p:extLst>
                <p:ext uri="{D42A27DB-BD31-4B8C-83A1-F6EECF244321}">
                  <p14:modId xmlns:p14="http://schemas.microsoft.com/office/powerpoint/2010/main" val="839121779"/>
                </p:ext>
              </p:extLst>
            </p:nvPr>
          </p:nvGraphicFramePr>
          <p:xfrm>
            <a:off x="571450" y="4300246"/>
            <a:ext cx="4234446" cy="20494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91268" y="3862734"/>
            <a:ext cx="2844987" cy="2306674"/>
            <a:chOff x="1986711" y="3879407"/>
            <a:chExt cx="2844987" cy="2306674"/>
          </a:xfrm>
        </p:grpSpPr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BF7EBD90-EB5A-49BE-A6A8-051A846380B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0762043"/>
                </p:ext>
              </p:extLst>
            </p:nvPr>
          </p:nvGraphicFramePr>
          <p:xfrm>
            <a:off x="2013910" y="4177460"/>
            <a:ext cx="2817788" cy="20086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8" name="Google Shape;211;p26"/>
            <p:cNvSpPr txBox="1"/>
            <p:nvPr/>
          </p:nvSpPr>
          <p:spPr>
            <a:xfrm>
              <a:off x="1986711" y="3879407"/>
              <a:ext cx="2758704" cy="364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altLang="en-US" sz="1200" b="1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스마트폰보급 증가와 </a:t>
              </a:r>
              <a:r>
                <a:rPr lang="ko-KR" altLang="en-US" sz="1200" b="1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거북목</a:t>
              </a:r>
              <a:r>
                <a:rPr lang="ko-KR" altLang="en-US" sz="1200" b="1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증가 추이</a:t>
              </a:r>
              <a:endParaRPr sz="12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</p:grpSp>
      <p:pic>
        <p:nvPicPr>
          <p:cNvPr id="1028" name="Picture 4" descr="ì¤ë§í¸í° ì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30" y="1498404"/>
            <a:ext cx="1735014" cy="14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ëì¸ ìì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4"/>
          <a:stretch/>
        </p:blipFill>
        <p:spPr bwMode="auto">
          <a:xfrm>
            <a:off x="7483529" y="1358550"/>
            <a:ext cx="3470873" cy="174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17" b="96109" l="0" r="97959">
                        <a14:backgroundMark x1="38265" y1="64202" x2="38265" y2="64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6427" y="1016390"/>
            <a:ext cx="1638666" cy="21486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b="13773"/>
          <a:stretch/>
        </p:blipFill>
        <p:spPr>
          <a:xfrm>
            <a:off x="1018467" y="1348909"/>
            <a:ext cx="2463787" cy="176828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AutoShape 5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prstGeom prst="homePlate">
            <a:avLst>
              <a:gd name="adj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959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Google Shape;211;p26"/>
          <p:cNvSpPr txBox="1"/>
          <p:nvPr/>
        </p:nvSpPr>
        <p:spPr>
          <a:xfrm>
            <a:off x="1435406" y="3131432"/>
            <a:ext cx="1522168" cy="35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장시간의 공부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3" name="Google Shape;211;p26"/>
          <p:cNvSpPr txBox="1"/>
          <p:nvPr/>
        </p:nvSpPr>
        <p:spPr>
          <a:xfrm>
            <a:off x="3681622" y="3127293"/>
            <a:ext cx="1522168" cy="35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장시간 사용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4" name="Google Shape;211;p26"/>
          <p:cNvSpPr txBox="1"/>
          <p:nvPr/>
        </p:nvSpPr>
        <p:spPr>
          <a:xfrm>
            <a:off x="5619477" y="3139072"/>
            <a:ext cx="1822965" cy="28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</a:t>
            </a:r>
            <a:r>
              <a:rPr lang="ko-KR" altLang="en-US" b="1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마트폰의 이용 증가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5" name="Google Shape;211;p26"/>
          <p:cNvSpPr txBox="1"/>
          <p:nvPr/>
        </p:nvSpPr>
        <p:spPr>
          <a:xfrm>
            <a:off x="7858129" y="3107007"/>
            <a:ext cx="2721672" cy="18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b="1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각종 잘못된 자세로 행하는 일상생활</a:t>
            </a:r>
            <a:endParaRPr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5201018" y="4972398"/>
            <a:ext cx="2304474" cy="265451"/>
          </a:xfrm>
          <a:prstGeom prst="triangle">
            <a:avLst>
              <a:gd name="adj" fmla="val 54831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Google Shape;211;p26"/>
          <p:cNvSpPr txBox="1"/>
          <p:nvPr/>
        </p:nvSpPr>
        <p:spPr>
          <a:xfrm>
            <a:off x="6771180" y="5553437"/>
            <a:ext cx="4029829" cy="521371"/>
          </a:xfrm>
          <a:prstGeom prst="rect">
            <a:avLst/>
          </a:prstGeom>
          <a:noFill/>
          <a:ln>
            <a:solidFill>
              <a:srgbClr val="F48124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불량한 자세는 특정 질병 외에도 일상 생활을 불편하게 하는 증상</a:t>
            </a:r>
            <a:r>
              <a:rPr lang="en-US" altLang="ko-KR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ko-KR" altLang="en-US" sz="1600" b="1" i="0" u="none" strike="noStrike" cap="none" dirty="0" smtClean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통증들을 수반함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656817" y="3963811"/>
            <a:ext cx="766695" cy="744290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어깨결림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564822" y="3875778"/>
            <a:ext cx="701186" cy="724355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두통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407318" y="3940294"/>
            <a:ext cx="829949" cy="737328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소화불량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055846" y="4665029"/>
            <a:ext cx="829949" cy="737328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통증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000375" y="4648186"/>
            <a:ext cx="773871" cy="737328"/>
          </a:xfrm>
          <a:prstGeom prst="ellipse">
            <a:avLst/>
          </a:prstGeom>
          <a:solidFill>
            <a:srgbClr val="F48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허리 통증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184932" y="188979"/>
            <a:ext cx="10834806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[1.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제안 배경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]: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 자세 교정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치료법은 비용이 많이 들고 전문가와의 일정 조율이 필요해 지속적인 교정 노력이 필요한 자세 교정 특성 상 한계가 존재함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6" name="직사각형 35"/>
          <p:cNvSpPr/>
          <p:nvPr/>
        </p:nvSpPr>
        <p:spPr>
          <a:xfrm>
            <a:off x="868883" y="1775249"/>
            <a:ext cx="1287905" cy="431397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치료 주체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68883" y="2365515"/>
            <a:ext cx="1034245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734128" y="1277060"/>
            <a:ext cx="1624758" cy="431397"/>
            <a:chOff x="2744068" y="1288245"/>
            <a:chExt cx="1624758" cy="431397"/>
          </a:xfrm>
        </p:grpSpPr>
        <p:sp>
          <p:nvSpPr>
            <p:cNvPr id="32" name="직사각형 31"/>
            <p:cNvSpPr/>
            <p:nvPr/>
          </p:nvSpPr>
          <p:spPr>
            <a:xfrm>
              <a:off x="2744068" y="1288245"/>
              <a:ext cx="1624758" cy="431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자가 운동 치료</a:t>
              </a:r>
              <a:endParaRPr lang="ko-KR" altLang="en-US" sz="1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7" name="Google Shape;227;p27"/>
            <p:cNvCxnSpPr/>
            <p:nvPr/>
          </p:nvCxnSpPr>
          <p:spPr>
            <a:xfrm>
              <a:off x="2819190" y="1683901"/>
              <a:ext cx="151981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" name="그룹 9"/>
          <p:cNvGrpSpPr/>
          <p:nvPr/>
        </p:nvGrpSpPr>
        <p:grpSpPr>
          <a:xfrm>
            <a:off x="5359483" y="1274012"/>
            <a:ext cx="1348289" cy="431397"/>
            <a:chOff x="5180582" y="1285197"/>
            <a:chExt cx="1348289" cy="431397"/>
          </a:xfrm>
        </p:grpSpPr>
        <p:sp>
          <p:nvSpPr>
            <p:cNvPr id="33" name="직사각형 32"/>
            <p:cNvSpPr/>
            <p:nvPr/>
          </p:nvSpPr>
          <p:spPr>
            <a:xfrm>
              <a:off x="5180582" y="1285197"/>
              <a:ext cx="1348289" cy="431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 smtClean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PT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치료</a:t>
              </a:r>
              <a:endParaRPr lang="ko-KR" altLang="en-US" sz="1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8" name="Google Shape;227;p27"/>
            <p:cNvCxnSpPr/>
            <p:nvPr/>
          </p:nvCxnSpPr>
          <p:spPr>
            <a:xfrm>
              <a:off x="5358349" y="1675275"/>
              <a:ext cx="100269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" name="그룹 10"/>
          <p:cNvGrpSpPr/>
          <p:nvPr/>
        </p:nvGrpSpPr>
        <p:grpSpPr>
          <a:xfrm>
            <a:off x="7529467" y="1287000"/>
            <a:ext cx="1348289" cy="431397"/>
            <a:chOff x="7350566" y="1298185"/>
            <a:chExt cx="1348289" cy="431397"/>
          </a:xfrm>
        </p:grpSpPr>
        <p:sp>
          <p:nvSpPr>
            <p:cNvPr id="34" name="직사각형 33"/>
            <p:cNvSpPr/>
            <p:nvPr/>
          </p:nvSpPr>
          <p:spPr>
            <a:xfrm>
              <a:off x="7350566" y="1298185"/>
              <a:ext cx="1348289" cy="431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도수 치료</a:t>
              </a:r>
              <a:endParaRPr lang="ko-KR" altLang="en-US" sz="1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9" name="Google Shape;227;p27"/>
            <p:cNvCxnSpPr/>
            <p:nvPr/>
          </p:nvCxnSpPr>
          <p:spPr>
            <a:xfrm>
              <a:off x="7538331" y="1675275"/>
              <a:ext cx="100269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" name="그룹 11"/>
          <p:cNvGrpSpPr/>
          <p:nvPr/>
        </p:nvGrpSpPr>
        <p:grpSpPr>
          <a:xfrm>
            <a:off x="9699451" y="1283952"/>
            <a:ext cx="1348289" cy="431397"/>
            <a:chOff x="9520550" y="1295137"/>
            <a:chExt cx="1348289" cy="431397"/>
          </a:xfrm>
        </p:grpSpPr>
        <p:sp>
          <p:nvSpPr>
            <p:cNvPr id="35" name="직사각형 34"/>
            <p:cNvSpPr/>
            <p:nvPr/>
          </p:nvSpPr>
          <p:spPr>
            <a:xfrm>
              <a:off x="9520550" y="1295137"/>
              <a:ext cx="1348289" cy="431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추나 요법</a:t>
              </a:r>
              <a:endParaRPr lang="ko-KR" altLang="en-US" sz="1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0" name="Google Shape;227;p27"/>
            <p:cNvCxnSpPr/>
            <p:nvPr/>
          </p:nvCxnSpPr>
          <p:spPr>
            <a:xfrm>
              <a:off x="9688496" y="1675275"/>
              <a:ext cx="100269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" name="직사각형 43"/>
          <p:cNvSpPr/>
          <p:nvPr/>
        </p:nvSpPr>
        <p:spPr>
          <a:xfrm>
            <a:off x="868882" y="2546685"/>
            <a:ext cx="1287905" cy="534227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18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 평균 비용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868883" y="3313045"/>
            <a:ext cx="1034245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68882" y="3469915"/>
            <a:ext cx="1287905" cy="813852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치료의 시공간적 제약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Google Shape;234;p27"/>
          <p:cNvSpPr/>
          <p:nvPr/>
        </p:nvSpPr>
        <p:spPr>
          <a:xfrm>
            <a:off x="2809250" y="1754782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자기 자신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1" name="Google Shape;234;p27"/>
          <p:cNvSpPr/>
          <p:nvPr/>
        </p:nvSpPr>
        <p:spPr>
          <a:xfrm>
            <a:off x="5198767" y="1775249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헬스트레이너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2" name="Google Shape;234;p27"/>
          <p:cNvSpPr/>
          <p:nvPr/>
        </p:nvSpPr>
        <p:spPr>
          <a:xfrm>
            <a:off x="7529467" y="1758413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</a:t>
            </a: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물리치료사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3" name="Google Shape;234;p27"/>
          <p:cNvSpPr/>
          <p:nvPr/>
        </p:nvSpPr>
        <p:spPr>
          <a:xfrm>
            <a:off x="9699451" y="1763326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한의사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4" name="Google Shape;234;p27"/>
          <p:cNvSpPr/>
          <p:nvPr/>
        </p:nvSpPr>
        <p:spPr>
          <a:xfrm>
            <a:off x="2577228" y="2432593"/>
            <a:ext cx="2012750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없음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비용 부담이 없어 지속적 관리 가능</a:t>
            </a:r>
            <a:endParaRPr sz="16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5" name="Google Shape;234;p27"/>
          <p:cNvSpPr/>
          <p:nvPr/>
        </p:nvSpPr>
        <p:spPr>
          <a:xfrm>
            <a:off x="2594726" y="3609601"/>
            <a:ext cx="2060924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언제 어디서든 가능</a:t>
            </a:r>
            <a:endParaRPr lang="en-US" altLang="ko-KR" sz="1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8820" y="4587521"/>
            <a:ext cx="1287905" cy="1264558"/>
          </a:xfrm>
          <a:prstGeom prst="rect">
            <a:avLst/>
          </a:prstGeom>
          <a:solidFill>
            <a:srgbClr val="F481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한계</a:t>
            </a:r>
            <a:endParaRPr lang="ko-KR" altLang="en-US" sz="1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888550" y="4449420"/>
            <a:ext cx="1034245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234;p27"/>
          <p:cNvSpPr/>
          <p:nvPr/>
        </p:nvSpPr>
        <p:spPr>
          <a:xfrm>
            <a:off x="2578435" y="4602683"/>
            <a:ext cx="2110621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 자세의 문제점을 자각 못하는 경우가 많음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전문가의 자세 교정 가이드가 필요함 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1" name="Google Shape;234;p27"/>
          <p:cNvSpPr/>
          <p:nvPr/>
        </p:nvSpPr>
        <p:spPr>
          <a:xfrm>
            <a:off x="5134454" y="4596254"/>
            <a:ext cx="5913286" cy="58350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치료를 받기에는 비용이 많이 듦</a:t>
            </a:r>
            <a:endParaRPr lang="en-US" altLang="ko-KR" sz="1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1" indent="-285750">
              <a:buSzPts val="18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전문가와의 일정 조율이 필요함 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2" name="Google Shape;234;p27"/>
          <p:cNvSpPr/>
          <p:nvPr/>
        </p:nvSpPr>
        <p:spPr>
          <a:xfrm>
            <a:off x="7556474" y="5268572"/>
            <a:ext cx="3674529" cy="58350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전문가의 도움이 필요해 스스로 지속적으로 관리하기 힘듦</a:t>
            </a: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3" name="Google Shape;234;p27"/>
          <p:cNvSpPr/>
          <p:nvPr/>
        </p:nvSpPr>
        <p:spPr>
          <a:xfrm>
            <a:off x="5218434" y="2824768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SzPts val="180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약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52000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  <a:r>
              <a:rPr lang="en-US" altLang="ko-KR" baseline="30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</a:t>
            </a:r>
            <a:endParaRPr baseline="30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Google Shape;234;p27"/>
          <p:cNvSpPr/>
          <p:nvPr/>
        </p:nvSpPr>
        <p:spPr>
          <a:xfrm>
            <a:off x="208934" y="6340319"/>
            <a:ext cx="2823826" cy="54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한국스포츠개발원</a:t>
            </a:r>
            <a:r>
              <a:rPr lang="ko-KR" altLang="en-US" sz="1000" baseline="30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5" name="Google Shape;234;p27"/>
          <p:cNvSpPr/>
          <p:nvPr/>
        </p:nvSpPr>
        <p:spPr>
          <a:xfrm>
            <a:off x="7529466" y="2846925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SzPts val="180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약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820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00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  <a:r>
              <a:rPr lang="en-US" altLang="ko-KR" baseline="30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</a:t>
            </a:r>
            <a:endParaRPr baseline="30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Google Shape;234;p27"/>
          <p:cNvSpPr/>
          <p:nvPr/>
        </p:nvSpPr>
        <p:spPr>
          <a:xfrm>
            <a:off x="1585941" y="6345315"/>
            <a:ext cx="2823826" cy="54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한국소비자원</a:t>
            </a:r>
            <a:r>
              <a:rPr lang="ko-KR" altLang="en-US" sz="1000" baseline="30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8" name="Google Shape;234;p27"/>
          <p:cNvSpPr/>
          <p:nvPr/>
        </p:nvSpPr>
        <p:spPr>
          <a:xfrm>
            <a:off x="5218327" y="2493190"/>
            <a:ext cx="5913286" cy="2833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치료를 받기에는 비용이 많이 듦</a:t>
            </a:r>
            <a:endParaRPr lang="en-US" altLang="ko-KR" sz="1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SzPts val="1800"/>
            </a:pPr>
            <a:endParaRPr lang="en-US" altLang="ko-KR" sz="1600" b="0" i="0" u="none" strike="noStrike" cap="none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9" name="Google Shape;234;p27"/>
          <p:cNvSpPr/>
          <p:nvPr/>
        </p:nvSpPr>
        <p:spPr>
          <a:xfrm>
            <a:off x="5218327" y="3410971"/>
            <a:ext cx="5913286" cy="28330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800"/>
              <a:buFont typeface="Arial"/>
              <a:buChar char="•"/>
            </a:pP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전문가와의 일정 조정이 불가피해 원하는 때에 못 받을 수도 있음</a:t>
            </a:r>
            <a:endParaRPr lang="en-US" altLang="ko-KR" sz="1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Google Shape;234;p27"/>
          <p:cNvSpPr/>
          <p:nvPr/>
        </p:nvSpPr>
        <p:spPr>
          <a:xfrm>
            <a:off x="9567320" y="2833207"/>
            <a:ext cx="1682683" cy="58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SzPts val="180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약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25000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  <a:r>
              <a:rPr lang="en-US" altLang="ko-KR" baseline="30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en-US" altLang="ko-KR" baseline="30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baseline="30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" name="Google Shape;234;p27"/>
          <p:cNvSpPr/>
          <p:nvPr/>
        </p:nvSpPr>
        <p:spPr>
          <a:xfrm>
            <a:off x="2873736" y="6341443"/>
            <a:ext cx="2823826" cy="54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건강보험심사평가원</a:t>
            </a:r>
            <a:r>
              <a:rPr lang="en-US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6"/>
          <p:cNvGrpSpPr/>
          <p:nvPr/>
        </p:nvGrpSpPr>
        <p:grpSpPr>
          <a:xfrm>
            <a:off x="414846" y="846503"/>
            <a:ext cx="5621734" cy="886793"/>
            <a:chOff x="6052467" y="859888"/>
            <a:chExt cx="4050772" cy="725239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6052467" y="859888"/>
              <a:ext cx="4050772" cy="725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[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앱의 한계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]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부실한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Vitality 앱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유저에의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효용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및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기존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서비스의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수익모델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210" name="Google Shape;210;p26"/>
            <p:cNvCxnSpPr/>
            <p:nvPr/>
          </p:nvCxnSpPr>
          <p:spPr>
            <a:xfrm>
              <a:off x="6097930" y="1473364"/>
              <a:ext cx="388686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1" name="Google Shape;211;p26"/>
          <p:cNvSpPr txBox="1"/>
          <p:nvPr/>
        </p:nvSpPr>
        <p:spPr>
          <a:xfrm>
            <a:off x="19288" y="5170325"/>
            <a:ext cx="652070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부실한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앱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유저에의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효용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]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현재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일방적으로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앱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이용자가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개인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건강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정보를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주면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그에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대한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리워드를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포인트로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주는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형태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[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부실한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앱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수익모델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]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AIA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Vitality는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보험사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고객이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스스로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건강관리를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하게끔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유도해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보험금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절약을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위한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의도로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만들어진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앱이나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,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유저에게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효용을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줄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경우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충분히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광고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형태로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수익모델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추가해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비용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절감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가능</a:t>
            </a:r>
            <a:endParaRPr sz="1600" b="1" i="0" u="none" strike="noStrike" cap="none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629" y="1651868"/>
            <a:ext cx="1944376" cy="345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0923" y="1669465"/>
            <a:ext cx="1944376" cy="345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084" y="1685132"/>
            <a:ext cx="1924881" cy="3422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Google Shape;273;p29"/>
          <p:cNvSpPr/>
          <p:nvPr/>
        </p:nvSpPr>
        <p:spPr>
          <a:xfrm>
            <a:off x="6539997" y="1806640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1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19" name="Google Shape;274;p29"/>
          <p:cNvSpPr/>
          <p:nvPr/>
        </p:nvSpPr>
        <p:spPr>
          <a:xfrm>
            <a:off x="6539997" y="3807657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Google Shape;224;p27"/>
          <p:cNvSpPr txBox="1"/>
          <p:nvPr/>
        </p:nvSpPr>
        <p:spPr>
          <a:xfrm>
            <a:off x="184932" y="188979"/>
            <a:ext cx="10834806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[1. 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제안 배경</a:t>
            </a:r>
            <a:r>
              <a:rPr lang="en-US" altLang="ko-KR" sz="24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]: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기존의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Vitality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앱은 유저에게 주는 효용 및 수익모델이 부실해 개선이 필요하며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,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기존 앱 </a:t>
            </a:r>
            <a:r>
              <a:rPr lang="ko-KR" alt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유저층을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활용함으로써 유저획득비용 절감이 가능함 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grpSp>
        <p:nvGrpSpPr>
          <p:cNvPr id="22" name="Google Shape;208;p26"/>
          <p:cNvGrpSpPr/>
          <p:nvPr/>
        </p:nvGrpSpPr>
        <p:grpSpPr>
          <a:xfrm>
            <a:off x="6371713" y="858058"/>
            <a:ext cx="5849215" cy="886793"/>
            <a:chOff x="5934018" y="876692"/>
            <a:chExt cx="4214685" cy="725239"/>
          </a:xfrm>
        </p:grpSpPr>
        <p:sp>
          <p:nvSpPr>
            <p:cNvPr id="23" name="Google Shape;209;p26"/>
            <p:cNvSpPr txBox="1"/>
            <p:nvPr/>
          </p:nvSpPr>
          <p:spPr>
            <a:xfrm>
              <a:off x="5934018" y="876692"/>
              <a:ext cx="4214685" cy="725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[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앱의 </a:t>
              </a:r>
              <a:r>
                <a:rPr lang="ko-KR" altLang="en-US" sz="2000" dirty="0" err="1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활용성</a:t>
              </a:r>
              <a:r>
                <a:rPr lang="en-US" sz="2000" b="0" i="0" u="none" strike="noStrike" cap="none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Arial"/>
                </a:rPr>
                <a:t>] 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앱 신규 유저 획득 비용은 상당히 높기에 기존 앱의 수많은 유저 풀을 활용 시 절감 가능</a:t>
              </a:r>
              <a:endParaRPr sz="2000" b="0" i="0" u="none" strike="noStrike" cap="none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endParaRPr>
            </a:p>
          </p:txBody>
        </p:sp>
        <p:cxnSp>
          <p:nvCxnSpPr>
            <p:cNvPr id="24" name="Google Shape;210;p26"/>
            <p:cNvCxnSpPr/>
            <p:nvPr/>
          </p:nvCxnSpPr>
          <p:spPr>
            <a:xfrm>
              <a:off x="5986885" y="1473364"/>
              <a:ext cx="388686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318" y="1831762"/>
            <a:ext cx="4790612" cy="7801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051" y="3516716"/>
            <a:ext cx="4347749" cy="21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[2.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소개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prototype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시연 영상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‘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자세 불량 </a:t>
            </a:r>
            <a:r>
              <a:rPr lang="ko-KR" altLang="en-US" sz="2400" b="1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규황의</a:t>
            </a:r>
            <a:r>
              <a:rPr lang="ko-KR" altLang="en-US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V-log’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[2.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소개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개발 과정 및 한계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pic>
        <p:nvPicPr>
          <p:cNvPr id="39" name="Google Shape;2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8377" y="4351254"/>
            <a:ext cx="1968101" cy="1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8920" y="1301777"/>
            <a:ext cx="1968101" cy="1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68" y="1187022"/>
            <a:ext cx="3579924" cy="12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53;p29"/>
          <p:cNvSpPr txBox="1"/>
          <p:nvPr/>
        </p:nvSpPr>
        <p:spPr>
          <a:xfrm>
            <a:off x="1505618" y="883097"/>
            <a:ext cx="1859076" cy="41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걸음걸이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영상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촬영</a:t>
            </a:r>
            <a:endParaRPr sz="1500" b="1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cxnSp>
        <p:nvCxnSpPr>
          <p:cNvPr id="43" name="Google Shape;254;p29"/>
          <p:cNvCxnSpPr/>
          <p:nvPr/>
        </p:nvCxnSpPr>
        <p:spPr>
          <a:xfrm>
            <a:off x="3515995" y="1951138"/>
            <a:ext cx="1387500" cy="9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Google Shape;255;p29"/>
          <p:cNvSpPr txBox="1"/>
          <p:nvPr/>
        </p:nvSpPr>
        <p:spPr>
          <a:xfrm>
            <a:off x="5118032" y="770747"/>
            <a:ext cx="25041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DNN을 이용한 </a:t>
            </a:r>
            <a:endParaRPr sz="14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Human Pose Estimation</a:t>
            </a:r>
            <a:endParaRPr sz="14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cxnSp>
        <p:nvCxnSpPr>
          <p:cNvPr id="45" name="Google Shape;256;p29"/>
          <p:cNvCxnSpPr/>
          <p:nvPr/>
        </p:nvCxnSpPr>
        <p:spPr>
          <a:xfrm>
            <a:off x="7425868" y="2086982"/>
            <a:ext cx="1230000" cy="952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6" name="Google Shape;25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02365" y="2026532"/>
            <a:ext cx="2720053" cy="198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258;p29"/>
          <p:cNvSpPr txBox="1"/>
          <p:nvPr/>
        </p:nvSpPr>
        <p:spPr>
          <a:xfrm>
            <a:off x="7709779" y="1568157"/>
            <a:ext cx="2416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Frame 단위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Human Key Point를 이은 Image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cxnSp>
        <p:nvCxnSpPr>
          <p:cNvPr id="48" name="Google Shape;259;p29"/>
          <p:cNvCxnSpPr/>
          <p:nvPr/>
        </p:nvCxnSpPr>
        <p:spPr>
          <a:xfrm flipH="1">
            <a:off x="7469765" y="4013988"/>
            <a:ext cx="1332600" cy="967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260;p29"/>
          <p:cNvCxnSpPr/>
          <p:nvPr/>
        </p:nvCxnSpPr>
        <p:spPr>
          <a:xfrm flipH="1">
            <a:off x="3552945" y="5109287"/>
            <a:ext cx="1442100" cy="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261;p29"/>
          <p:cNvSpPr txBox="1"/>
          <p:nvPr/>
        </p:nvSpPr>
        <p:spPr>
          <a:xfrm>
            <a:off x="3921033" y="4757616"/>
            <a:ext cx="8544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결과값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cxnSp>
        <p:nvCxnSpPr>
          <p:cNvPr id="51" name="Google Shape;262;p29"/>
          <p:cNvCxnSpPr/>
          <p:nvPr/>
        </p:nvCxnSpPr>
        <p:spPr>
          <a:xfrm rot="10800000">
            <a:off x="2505663" y="2853715"/>
            <a:ext cx="0" cy="1288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Google Shape;263;p29"/>
          <p:cNvSpPr txBox="1"/>
          <p:nvPr/>
        </p:nvSpPr>
        <p:spPr>
          <a:xfrm>
            <a:off x="2119063" y="1924758"/>
            <a:ext cx="9960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App</a:t>
            </a:r>
            <a:endParaRPr sz="18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3" name="Google Shape;264;p29"/>
          <p:cNvSpPr txBox="1"/>
          <p:nvPr/>
        </p:nvSpPr>
        <p:spPr>
          <a:xfrm>
            <a:off x="5551512" y="2529607"/>
            <a:ext cx="1522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Local Server</a:t>
            </a:r>
            <a:endParaRPr sz="18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4" name="Google Shape;265;p29"/>
          <p:cNvSpPr txBox="1"/>
          <p:nvPr/>
        </p:nvSpPr>
        <p:spPr>
          <a:xfrm>
            <a:off x="2119063" y="5659575"/>
            <a:ext cx="7155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Web</a:t>
            </a:r>
            <a:endParaRPr sz="18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5" name="Google Shape;266;p29"/>
          <p:cNvSpPr txBox="1"/>
          <p:nvPr/>
        </p:nvSpPr>
        <p:spPr>
          <a:xfrm>
            <a:off x="8802402" y="4043419"/>
            <a:ext cx="27201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DeepLearning Solution</a:t>
            </a:r>
            <a:endParaRPr sz="18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6" name="Google Shape;267;p29"/>
          <p:cNvSpPr txBox="1"/>
          <p:nvPr/>
        </p:nvSpPr>
        <p:spPr>
          <a:xfrm>
            <a:off x="8055421" y="4583380"/>
            <a:ext cx="1054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결과값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7" name="Google Shape;268;p29"/>
          <p:cNvSpPr txBox="1"/>
          <p:nvPr/>
        </p:nvSpPr>
        <p:spPr>
          <a:xfrm>
            <a:off x="3603858" y="1573086"/>
            <a:ext cx="11715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동영상 파일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58" name="Google Shape;269;p29"/>
          <p:cNvSpPr txBox="1"/>
          <p:nvPr/>
        </p:nvSpPr>
        <p:spPr>
          <a:xfrm>
            <a:off x="2654828" y="3338701"/>
            <a:ext cx="1054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View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pic>
        <p:nvPicPr>
          <p:cNvPr id="59" name="Google Shape;27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2645" y="4395092"/>
            <a:ext cx="1252312" cy="12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271;p29"/>
          <p:cNvSpPr txBox="1"/>
          <p:nvPr/>
        </p:nvSpPr>
        <p:spPr>
          <a:xfrm>
            <a:off x="5551499" y="5615591"/>
            <a:ext cx="1522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Local Server</a:t>
            </a:r>
            <a:endParaRPr sz="1800" b="1" i="0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1" name="Google Shape;272;p29"/>
          <p:cNvSpPr txBox="1"/>
          <p:nvPr/>
        </p:nvSpPr>
        <p:spPr>
          <a:xfrm>
            <a:off x="8802393" y="4554597"/>
            <a:ext cx="3464400" cy="17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CNN</a:t>
            </a: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주변셀을 참조하여 패턴 인식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&gt; 이미지 인식에 많이 사용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RNN</a:t>
            </a: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: 순서가 있는 데이터의 패턴 인식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&gt;시계열, 자연어에 많이 사용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두 방법을 이용한 모션 인식은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Appendix 참조</a:t>
            </a:r>
            <a:endParaRPr sz="1400" b="0" i="1" u="none" strike="noStrike" cap="none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2" name="Google Shape;273;p29"/>
          <p:cNvSpPr/>
          <p:nvPr/>
        </p:nvSpPr>
        <p:spPr>
          <a:xfrm>
            <a:off x="1049933" y="903882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1</a:t>
            </a:r>
            <a:endParaRPr sz="1800" b="0" i="0" u="none" strike="noStrike" cap="none" dirty="0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3" name="Google Shape;274;p29"/>
          <p:cNvSpPr/>
          <p:nvPr/>
        </p:nvSpPr>
        <p:spPr>
          <a:xfrm>
            <a:off x="4775358" y="903882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4" name="Google Shape;275;p29"/>
          <p:cNvSpPr/>
          <p:nvPr/>
        </p:nvSpPr>
        <p:spPr>
          <a:xfrm>
            <a:off x="8618328" y="4042772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5" name="Google Shape;276;p29"/>
          <p:cNvSpPr/>
          <p:nvPr/>
        </p:nvSpPr>
        <p:spPr>
          <a:xfrm>
            <a:off x="5193691" y="5615591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6" name="Google Shape;277;p29"/>
          <p:cNvSpPr/>
          <p:nvPr/>
        </p:nvSpPr>
        <p:spPr>
          <a:xfrm>
            <a:off x="1524783" y="5659575"/>
            <a:ext cx="357808" cy="416830"/>
          </a:xfrm>
          <a:prstGeom prst="rect">
            <a:avLst/>
          </a:prstGeom>
          <a:solidFill>
            <a:srgbClr val="F481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Arial"/>
              </a:rPr>
              <a:t>5</a:t>
            </a:r>
            <a:endParaRPr sz="1800" b="0" i="0" u="none" strike="noStrike" cap="none">
              <a:solidFill>
                <a:schemeClr val="l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Arial"/>
            </a:endParaRPr>
          </a:p>
        </p:txBody>
      </p:sp>
      <p:sp>
        <p:nvSpPr>
          <p:cNvPr id="67" name="Google Shape;278;p29"/>
          <p:cNvSpPr txBox="1">
            <a:spLocks/>
          </p:cNvSpPr>
          <p:nvPr/>
        </p:nvSpPr>
        <p:spPr>
          <a:xfrm>
            <a:off x="8872330" y="609717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11</a:t>
            </a:fld>
            <a:endParaRPr 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fld>
            <a:endParaRPr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[2.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소개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개발 과정 및 한계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graphicFrame>
        <p:nvGraphicFramePr>
          <p:cNvPr id="33" name="Google Shape;243;p28"/>
          <p:cNvGraphicFramePr/>
          <p:nvPr>
            <p:extLst>
              <p:ext uri="{D42A27DB-BD31-4B8C-83A1-F6EECF244321}">
                <p14:modId xmlns:p14="http://schemas.microsoft.com/office/powerpoint/2010/main" val="545369295"/>
              </p:ext>
            </p:extLst>
          </p:nvPr>
        </p:nvGraphicFramePr>
        <p:xfrm>
          <a:off x="900976" y="1733317"/>
          <a:ext cx="10287000" cy="4266990"/>
        </p:xfrm>
        <a:graphic>
          <a:graphicData uri="http://schemas.openxmlformats.org/drawingml/2006/table">
            <a:tbl>
              <a:tblPr>
                <a:noFill/>
                <a:tableStyleId>{2C6B8798-FD5F-4B4B-96DE-74A8E004E839}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제약사항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항목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리스크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내부</a:t>
                      </a:r>
                      <a:r>
                        <a:rPr lang="en-US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제약사항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정확성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및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검증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부재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-&gt;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데이터를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직접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만들었기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때문에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현실과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다를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수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있어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검증에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어려움이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있음</a:t>
                      </a:r>
                      <a:endParaRPr b="1" dirty="0">
                        <a:solidFill>
                          <a:srgbClr val="C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CC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CC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팀원 개개인 역량 -&gt; 처음 다뤄보는 분야가 있어 원하는 결과물을 만드는데 한계가 있음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1C2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F1C2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헬스케어 분야 전문가(걸음걸이) 부재 -&gt; 제작한 프로그램으로 도출한 결과를 전문가에게 검증을 받지 못함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1C2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F1C2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</a:t>
                      </a:r>
                      <a:r>
                        <a:rPr lang="en-US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제약사항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확보의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어려움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가상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데이터로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대체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-&gt;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병원에서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데이터를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가져올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수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없으므로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가상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데이터를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제작</a:t>
                      </a:r>
                      <a:endParaRPr b="1" dirty="0">
                        <a:solidFill>
                          <a:srgbClr val="C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CC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CC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시간,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공간적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-&gt; 2주라는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짧은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기간과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한정적인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인프라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공간의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부재로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더딘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1C2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F1C2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HW 환경 구축(서버,카메라 등) -&gt; 서버와 카메라가 없기 때문에 서버는 로컬PC로 대체하고 카메라는 핸드폰의 카메라로 대체함. 카메라의 화질이 떨어져 이미지 인식에 문제가 생길 수 있음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High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99999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Middle</a:t>
                      </a:r>
                      <a:endParaRPr b="1">
                        <a:solidFill>
                          <a:srgbClr val="999999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3C78D8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Low</a:t>
                      </a:r>
                      <a:endParaRPr b="1" dirty="0">
                        <a:solidFill>
                          <a:srgbClr val="3C78D8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244;p28"/>
          <p:cNvSpPr txBox="1"/>
          <p:nvPr/>
        </p:nvSpPr>
        <p:spPr>
          <a:xfrm>
            <a:off x="467750" y="876575"/>
            <a:ext cx="1045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※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하기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항목들의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사유로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가상의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데이터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구축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환경을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설정하였습니다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따라서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실제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데이터와는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차이가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있을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수 </a:t>
            </a:r>
            <a:r>
              <a:rPr 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있습니다</a:t>
            </a:r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.</a:t>
            </a:r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544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1" y="1968391"/>
            <a:ext cx="5139518" cy="3684937"/>
          </a:xfrm>
          <a:prstGeom prst="rect">
            <a:avLst/>
          </a:prstGeom>
        </p:spPr>
      </p:pic>
      <p:sp>
        <p:nvSpPr>
          <p:cNvPr id="30" name="Google Shape;183;p24"/>
          <p:cNvSpPr/>
          <p:nvPr/>
        </p:nvSpPr>
        <p:spPr>
          <a:xfrm>
            <a:off x="162922" y="1542593"/>
            <a:ext cx="4062334" cy="260490"/>
          </a:xfrm>
          <a:prstGeom prst="rect">
            <a:avLst/>
          </a:prstGeom>
          <a:noFill/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잘못된 자세</a:t>
            </a:r>
            <a:endParaRPr sz="1800" b="1" i="0" u="none" strike="noStrike" cap="none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31" name="Google Shape;183;p24"/>
          <p:cNvSpPr/>
          <p:nvPr/>
        </p:nvSpPr>
        <p:spPr>
          <a:xfrm>
            <a:off x="4486334" y="1541631"/>
            <a:ext cx="816105" cy="261451"/>
          </a:xfrm>
          <a:prstGeom prst="rect">
            <a:avLst/>
          </a:prstGeom>
          <a:noFill/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정상</a:t>
            </a:r>
            <a:endParaRPr sz="1800" b="1" i="0" u="none" strike="noStrike" cap="none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123" y="2178533"/>
            <a:ext cx="3305101" cy="2199394"/>
          </a:xfrm>
          <a:prstGeom prst="rect">
            <a:avLst/>
          </a:prstGeom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47" y="4458197"/>
            <a:ext cx="3056855" cy="18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1" r="30259"/>
          <a:stretch/>
        </p:blipFill>
        <p:spPr bwMode="auto">
          <a:xfrm>
            <a:off x="5696530" y="2174163"/>
            <a:ext cx="3010159" cy="34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83;p24"/>
          <p:cNvSpPr/>
          <p:nvPr/>
        </p:nvSpPr>
        <p:spPr>
          <a:xfrm>
            <a:off x="5651560" y="1112680"/>
            <a:ext cx="6495468" cy="288298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적용 예시</a:t>
            </a:r>
            <a:endParaRPr sz="1800" b="1" i="0" u="none" strike="noStrike" cap="none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37" name="Google Shape;183;p24"/>
          <p:cNvSpPr/>
          <p:nvPr/>
        </p:nvSpPr>
        <p:spPr>
          <a:xfrm>
            <a:off x="5651560" y="1554936"/>
            <a:ext cx="3151414" cy="248147"/>
          </a:xfrm>
          <a:prstGeom prst="rect">
            <a:avLst/>
          </a:prstGeom>
          <a:noFill/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정면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촬영시</a:t>
            </a:r>
            <a:endParaRPr sz="1800" b="1" i="0" u="none" strike="noStrike" cap="none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5908" y="1774053"/>
            <a:ext cx="68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30916" y="1774053"/>
            <a:ext cx="68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Google Shape;183;p24"/>
          <p:cNvSpPr/>
          <p:nvPr/>
        </p:nvSpPr>
        <p:spPr>
          <a:xfrm>
            <a:off x="9031573" y="1541631"/>
            <a:ext cx="2960559" cy="261451"/>
          </a:xfrm>
          <a:prstGeom prst="rect">
            <a:avLst/>
          </a:prstGeom>
          <a:noFill/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8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측면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촬영시</a:t>
            </a:r>
            <a:endParaRPr sz="1800" b="1" i="0" u="none" strike="noStrike" cap="none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46303" y="1803083"/>
            <a:ext cx="68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041311" y="1803083"/>
            <a:ext cx="68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Google Shape;183;p24"/>
          <p:cNvSpPr/>
          <p:nvPr/>
        </p:nvSpPr>
        <p:spPr>
          <a:xfrm>
            <a:off x="162921" y="1103624"/>
            <a:ext cx="5139518" cy="297354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F48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학습시킬 자세 예시</a:t>
            </a:r>
            <a:endParaRPr sz="1800" b="1" i="0" u="none" strike="noStrike" cap="none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  <p:sp>
        <p:nvSpPr>
          <p:cNvPr id="19" name="Google Shape;204;p26"/>
          <p:cNvSpPr txBox="1"/>
          <p:nvPr/>
        </p:nvSpPr>
        <p:spPr>
          <a:xfrm>
            <a:off x="253739" y="204870"/>
            <a:ext cx="9900102" cy="67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[2.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사업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아이템 소개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] 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개발 과정 및 한계</a:t>
            </a:r>
            <a:r>
              <a:rPr lang="en-US" altLang="ko-KR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-</a:t>
            </a:r>
            <a:r>
              <a:rPr lang="ko-KR" altLang="en-US" sz="2400" b="1" i="0" u="none" strike="noStrike" cap="none" dirty="0" smtClean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Arial"/>
              </a:rPr>
              <a:t>데이터 상의 한계 존재  </a:t>
            </a:r>
            <a:endParaRPr sz="2400" b="1" i="0" u="none" strike="noStrike" cap="none" dirty="0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8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10165</TotalTime>
  <Words>1940</Words>
  <Application>Microsoft Office PowerPoint</Application>
  <PresentationFormat>와이드스크린</PresentationFormat>
  <Paragraphs>349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KoPub돋움체 Bold</vt:lpstr>
      <vt:lpstr>KoPub돋움체 Medium</vt:lpstr>
      <vt:lpstr>맑은 고딕</vt:lpstr>
      <vt:lpstr>맑은 고딕</vt:lpstr>
      <vt:lpstr>Office 테마</vt:lpstr>
      <vt:lpstr>2조 신사업 제안 v2.0 AIA Vitality앱 내 ‘워라밸(Walk Life Balance)’ 서비스 -걸음걸이 자세 교정으로 삶의 균형을 되찾자!-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2조 신사업 제안 v1.0 ‘걸음걸이를 통한 질병 예측 서비스’</dc:title>
  <dc:creator>user</dc:creator>
  <cp:lastModifiedBy>suyoungkim28@gmail.com</cp:lastModifiedBy>
  <cp:revision>284</cp:revision>
  <dcterms:modified xsi:type="dcterms:W3CDTF">2019-05-22T07:06:45Z</dcterms:modified>
</cp:coreProperties>
</file>